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4" r:id="rId2"/>
    <p:sldId id="257" r:id="rId3"/>
    <p:sldId id="270" r:id="rId4"/>
    <p:sldId id="298" r:id="rId5"/>
    <p:sldId id="299" r:id="rId6"/>
    <p:sldId id="272" r:id="rId7"/>
    <p:sldId id="288" r:id="rId8"/>
    <p:sldId id="271" r:id="rId9"/>
    <p:sldId id="273" r:id="rId10"/>
    <p:sldId id="300" r:id="rId11"/>
    <p:sldId id="289" r:id="rId12"/>
    <p:sldId id="275" r:id="rId13"/>
    <p:sldId id="304" r:id="rId14"/>
    <p:sldId id="280" r:id="rId15"/>
    <p:sldId id="305" r:id="rId16"/>
    <p:sldId id="306" r:id="rId17"/>
    <p:sldId id="261" r:id="rId18"/>
    <p:sldId id="282" r:id="rId19"/>
    <p:sldId id="281" r:id="rId20"/>
    <p:sldId id="277" r:id="rId21"/>
    <p:sldId id="296" r:id="rId22"/>
    <p:sldId id="278" r:id="rId23"/>
    <p:sldId id="292" r:id="rId24"/>
    <p:sldId id="279" r:id="rId25"/>
    <p:sldId id="308" r:id="rId26"/>
    <p:sldId id="297" r:id="rId27"/>
    <p:sldId id="284" r:id="rId28"/>
    <p:sldId id="290" r:id="rId29"/>
    <p:sldId id="283" r:id="rId30"/>
    <p:sldId id="276" r:id="rId31"/>
    <p:sldId id="291" r:id="rId32"/>
    <p:sldId id="287" r:id="rId33"/>
    <p:sldId id="285" r:id="rId34"/>
    <p:sldId id="293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66136-B3ED-4AF2-9818-84396E08F12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22ED0-2086-4667-8F62-41F31C407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8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22ED0-2086-4667-8F62-41F31C407F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0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22ED0-2086-4667-8F62-41F31C407FE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3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0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8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7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1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2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0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9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7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8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8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DB5-498E-4671-95F9-9CCF5B73357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1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BDB5-498E-4671-95F9-9CCF5B73357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58E4-B140-4CE5-BD48-6339D5628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7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Анатомія органів кровотворення та імунної системи</a:t>
            </a:r>
            <a:endParaRPr lang="ru-RU" dirty="0"/>
          </a:p>
        </p:txBody>
      </p:sp>
      <p:pic>
        <p:nvPicPr>
          <p:cNvPr id="6146" name="Picture 2" descr="ÐÐ°ÑÑÐ¸Ð½ÐºÐ¸ Ð¿Ð¾ Ð·Ð°Ð¿ÑÐ¾ÑÑ ÑÐ¸Ð¼ÑÑ Ð°Ð½Ð°ÑÐ¾Ð¼Ð¸Ñ ÑÐµÐ»Ð¾Ð²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608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6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66"/>
            <a:ext cx="8229600" cy="1143000"/>
          </a:xfrm>
        </p:spPr>
        <p:txBody>
          <a:bodyPr/>
          <a:lstStyle/>
          <a:p>
            <a:r>
              <a:rPr lang="uk-UA" b="1" dirty="0" smtClean="0"/>
              <a:t>Топографія </a:t>
            </a:r>
            <a:r>
              <a:rPr lang="uk-UA" b="1" dirty="0" err="1" smtClean="0"/>
              <a:t>тимусу</a:t>
            </a:r>
            <a:endParaRPr lang="ru-RU" b="1" dirty="0"/>
          </a:p>
        </p:txBody>
      </p:sp>
      <p:pic>
        <p:nvPicPr>
          <p:cNvPr id="3" name="Picture 2" descr="http://vmede.org/sait/content/Anatomija_bili4_t2/8_files/mb4_09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0" y="1055611"/>
            <a:ext cx="50482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980728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Розташовується </a:t>
            </a:r>
            <a:r>
              <a:rPr lang="uk-UA" dirty="0" err="1" smtClean="0"/>
              <a:t>тимус</a:t>
            </a:r>
            <a:r>
              <a:rPr lang="uk-UA" dirty="0" smtClean="0"/>
              <a:t> </a:t>
            </a:r>
            <a:r>
              <a:rPr lang="uk-UA" dirty="0"/>
              <a:t>за грудниною в передній частині верхнього середостіння, між правою і лівою середостінними частинами пристінкової плеври – у верхньому </a:t>
            </a:r>
            <a:r>
              <a:rPr lang="uk-UA" dirty="0" err="1"/>
              <a:t>міжплевральному</a:t>
            </a:r>
            <a:r>
              <a:rPr lang="uk-UA" dirty="0"/>
              <a:t> полі. </a:t>
            </a:r>
            <a:endParaRPr lang="uk-UA" dirty="0" smtClean="0"/>
          </a:p>
          <a:p>
            <a:r>
              <a:rPr lang="uk-UA" dirty="0" smtClean="0"/>
              <a:t>Верхня </a:t>
            </a:r>
            <a:r>
              <a:rPr lang="uk-UA" dirty="0"/>
              <a:t>частина </a:t>
            </a:r>
            <a:r>
              <a:rPr lang="uk-UA" dirty="0" err="1"/>
              <a:t>тимуса</a:t>
            </a:r>
            <a:r>
              <a:rPr lang="uk-UA" dirty="0"/>
              <a:t> нерідко заходить в нижні відділи </a:t>
            </a:r>
            <a:r>
              <a:rPr lang="uk-UA" dirty="0" err="1"/>
              <a:t>передтрахейного</a:t>
            </a:r>
            <a:r>
              <a:rPr lang="uk-UA" dirty="0"/>
              <a:t> </a:t>
            </a:r>
            <a:r>
              <a:rPr lang="uk-UA" dirty="0" err="1"/>
              <a:t>міжфасціального</a:t>
            </a:r>
            <a:r>
              <a:rPr lang="uk-UA" dirty="0"/>
              <a:t> проміжку і лежить позаду грудино-під'язичних і грудино-щитоподібних м'язів. </a:t>
            </a:r>
            <a:endParaRPr lang="uk-UA" dirty="0" smtClean="0"/>
          </a:p>
          <a:p>
            <a:r>
              <a:rPr lang="uk-UA" dirty="0" smtClean="0"/>
              <a:t>Передня </a:t>
            </a:r>
            <a:r>
              <a:rPr lang="uk-UA" dirty="0"/>
              <a:t>поверхня </a:t>
            </a:r>
            <a:r>
              <a:rPr lang="uk-UA" dirty="0" err="1"/>
              <a:t>тимуса</a:t>
            </a:r>
            <a:r>
              <a:rPr lang="uk-UA" dirty="0"/>
              <a:t> опукла, прилягає до задньої поверхні рукоятки і тіла грудини (до рівня IV реберного хряща). </a:t>
            </a:r>
            <a:endParaRPr lang="uk-UA" dirty="0" smtClean="0"/>
          </a:p>
          <a:p>
            <a:r>
              <a:rPr lang="uk-UA" dirty="0" smtClean="0"/>
              <a:t>Позаду </a:t>
            </a:r>
            <a:r>
              <a:rPr lang="uk-UA" dirty="0" err="1"/>
              <a:t>тимуса</a:t>
            </a:r>
            <a:r>
              <a:rPr lang="uk-UA" dirty="0"/>
              <a:t> знаходяться верхня частина </a:t>
            </a:r>
            <a:r>
              <a:rPr lang="uk-UA" dirty="0" smtClean="0"/>
              <a:t>перикарда, </a:t>
            </a:r>
            <a:r>
              <a:rPr lang="uk-UA" dirty="0"/>
              <a:t>дуга </a:t>
            </a:r>
            <a:r>
              <a:rPr lang="uk-UA" dirty="0" smtClean="0"/>
              <a:t>аорти, </a:t>
            </a:r>
            <a:r>
              <a:rPr lang="uk-UA" dirty="0"/>
              <a:t>ліва </a:t>
            </a:r>
            <a:r>
              <a:rPr lang="uk-UA" dirty="0" err="1"/>
              <a:t>плечеголовна</a:t>
            </a:r>
            <a:r>
              <a:rPr lang="uk-UA" dirty="0"/>
              <a:t> і верхня порожниста вени.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16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Ð¸Ð¼ÑÑ Ð°Ð½Ð°ÑÐ¾Ð¼Ð¸Ñ ÑÐµÐ»Ð¾Ð²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7"/>
            <a:ext cx="45365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2930" y="1545173"/>
            <a:ext cx="46085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Загруднинна</a:t>
            </a:r>
            <a:r>
              <a:rPr lang="uk-UA" dirty="0"/>
              <a:t> залоза вкрита тонкою сполучнотканинною </a:t>
            </a:r>
            <a:r>
              <a:rPr lang="uk-UA" i="1" dirty="0"/>
              <a:t>капсулою (</a:t>
            </a:r>
            <a:r>
              <a:rPr lang="uk-UA" i="1" dirty="0" err="1"/>
              <a:t>capsula</a:t>
            </a:r>
            <a:r>
              <a:rPr lang="uk-UA" i="1" dirty="0"/>
              <a:t> </a:t>
            </a:r>
            <a:r>
              <a:rPr lang="uk-UA" i="1" dirty="0" err="1"/>
              <a:t>thymi</a:t>
            </a:r>
            <a:r>
              <a:rPr lang="uk-UA" i="1" dirty="0"/>
              <a:t>),</a:t>
            </a:r>
            <a:r>
              <a:rPr lang="uk-UA" dirty="0"/>
              <a:t> від якої всередину органа відходять </a:t>
            </a:r>
            <a:r>
              <a:rPr lang="uk-UA" i="1" dirty="0"/>
              <a:t>кіркові перегородки (</a:t>
            </a:r>
            <a:r>
              <a:rPr lang="uk-UA" i="1" dirty="0" err="1"/>
              <a:t>septi</a:t>
            </a:r>
            <a:r>
              <a:rPr lang="uk-UA" i="1" dirty="0"/>
              <a:t> </a:t>
            </a:r>
            <a:r>
              <a:rPr lang="uk-UA" i="1" dirty="0" err="1"/>
              <a:t>corticales</a:t>
            </a:r>
            <a:r>
              <a:rPr lang="uk-UA" i="1" dirty="0"/>
              <a:t>)</a:t>
            </a:r>
            <a:r>
              <a:rPr lang="uk-UA" dirty="0"/>
              <a:t>, що розділяють її на численні </a:t>
            </a:r>
            <a:r>
              <a:rPr lang="uk-UA" i="1" dirty="0"/>
              <a:t>часточки </a:t>
            </a:r>
            <a:r>
              <a:rPr lang="uk-UA" i="1" dirty="0" err="1"/>
              <a:t>загруднинної</a:t>
            </a:r>
            <a:r>
              <a:rPr lang="uk-UA" i="1" dirty="0"/>
              <a:t> залози (</a:t>
            </a:r>
            <a:r>
              <a:rPr lang="uk-UA" i="1" dirty="0" err="1"/>
              <a:t>lobuli</a:t>
            </a:r>
            <a:r>
              <a:rPr lang="uk-UA" i="1" dirty="0"/>
              <a:t> </a:t>
            </a:r>
            <a:r>
              <a:rPr lang="uk-UA" i="1" dirty="0" err="1"/>
              <a:t>thymi</a:t>
            </a:r>
            <a:r>
              <a:rPr lang="uk-UA" i="1" dirty="0"/>
              <a:t>),</a:t>
            </a:r>
            <a:r>
              <a:rPr lang="uk-UA" dirty="0"/>
              <a:t> розміри яких коливаються від 1 до 10 мм.</a:t>
            </a:r>
            <a:endParaRPr lang="ru-RU" dirty="0"/>
          </a:p>
          <a:p>
            <a:r>
              <a:rPr lang="uk-UA" dirty="0"/>
              <a:t>Строма </a:t>
            </a:r>
            <a:r>
              <a:rPr lang="uk-UA" dirty="0" err="1"/>
              <a:t>тимуса</a:t>
            </a:r>
            <a:r>
              <a:rPr lang="uk-UA" dirty="0"/>
              <a:t> представлена ретикулярною тканиною. </a:t>
            </a:r>
            <a:r>
              <a:rPr lang="uk-UA" dirty="0" err="1" smtClean="0"/>
              <a:t>Епітеліоретикулоцити</a:t>
            </a:r>
            <a:r>
              <a:rPr lang="uk-UA" dirty="0" smtClean="0"/>
              <a:t> </a:t>
            </a:r>
            <a:r>
              <a:rPr lang="uk-UA" dirty="0"/>
              <a:t>синтезують біологічно активний поліпептид – </a:t>
            </a:r>
            <a:r>
              <a:rPr lang="uk-UA" u="sng" dirty="0" err="1"/>
              <a:t>тимозин</a:t>
            </a:r>
            <a:r>
              <a:rPr lang="uk-UA" u="sng" dirty="0"/>
              <a:t> (</a:t>
            </a:r>
            <a:r>
              <a:rPr lang="uk-UA" u="sng" dirty="0" err="1"/>
              <a:t>тимопоетин</a:t>
            </a:r>
            <a:r>
              <a:rPr lang="uk-UA" u="sng" dirty="0"/>
              <a:t>),</a:t>
            </a:r>
            <a:r>
              <a:rPr lang="uk-UA" dirty="0"/>
              <a:t> що регулює диференціацію Т-лімфоцитів. </a:t>
            </a:r>
            <a:endParaRPr lang="uk-UA" dirty="0" smtClean="0"/>
          </a:p>
          <a:p>
            <a:r>
              <a:rPr lang="uk-UA" dirty="0" smtClean="0"/>
              <a:t>Паренхіма </a:t>
            </a:r>
            <a:r>
              <a:rPr lang="uk-UA" dirty="0" err="1"/>
              <a:t>загруднинної</a:t>
            </a:r>
            <a:r>
              <a:rPr lang="uk-UA" dirty="0"/>
              <a:t> залози (</a:t>
            </a:r>
            <a:r>
              <a:rPr lang="uk-UA" dirty="0" err="1"/>
              <a:t>тимуса</a:t>
            </a:r>
            <a:r>
              <a:rPr lang="uk-UA" dirty="0"/>
              <a:t>) побудована в основному з різних </a:t>
            </a:r>
            <a:r>
              <a:rPr lang="uk-UA" dirty="0" err="1"/>
              <a:t>субпопуляцій</a:t>
            </a:r>
            <a:r>
              <a:rPr lang="uk-UA" dirty="0"/>
              <a:t> Т-лімфоцитів (</a:t>
            </a:r>
            <a:r>
              <a:rPr lang="uk-UA" dirty="0" err="1"/>
              <a:t>тимоцитів</a:t>
            </a:r>
            <a:r>
              <a:rPr lang="uk-UA" dirty="0"/>
              <a:t>), а також макрофагів, незначної кількості фібробластів, </a:t>
            </a:r>
            <a:r>
              <a:rPr lang="uk-UA" dirty="0" err="1"/>
              <a:t>міофібробластів</a:t>
            </a:r>
            <a:r>
              <a:rPr lang="uk-UA" dirty="0"/>
              <a:t> і тканинних базофілів.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474" y="4869160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Периферійна частина часточки називається </a:t>
            </a:r>
            <a:r>
              <a:rPr lang="uk-UA" b="1" i="1" dirty="0">
                <a:solidFill>
                  <a:prstClr val="black"/>
                </a:solidFill>
              </a:rPr>
              <a:t>кірковою речовиною </a:t>
            </a:r>
            <a:r>
              <a:rPr lang="uk-UA" b="1" i="1" dirty="0" err="1">
                <a:solidFill>
                  <a:prstClr val="black"/>
                </a:solidFill>
              </a:rPr>
              <a:t>загруднинної</a:t>
            </a:r>
            <a:r>
              <a:rPr lang="uk-UA" b="1" i="1" dirty="0">
                <a:solidFill>
                  <a:prstClr val="black"/>
                </a:solidFill>
              </a:rPr>
              <a:t> залози (</a:t>
            </a:r>
            <a:r>
              <a:rPr lang="uk-UA" b="1" i="1" dirty="0" err="1">
                <a:solidFill>
                  <a:prstClr val="black"/>
                </a:solidFill>
              </a:rPr>
              <a:t>cortex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thymi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а центральна ділянка часточки – </a:t>
            </a:r>
            <a:r>
              <a:rPr lang="uk-UA" b="1" i="1" dirty="0">
                <a:solidFill>
                  <a:prstClr val="black"/>
                </a:solidFill>
              </a:rPr>
              <a:t>мозковою речовиною </a:t>
            </a:r>
            <a:r>
              <a:rPr lang="uk-UA" b="1" i="1" dirty="0" err="1">
                <a:solidFill>
                  <a:prstClr val="black"/>
                </a:solidFill>
              </a:rPr>
              <a:t>загруднинної</a:t>
            </a:r>
            <a:r>
              <a:rPr lang="uk-UA" b="1" i="1" dirty="0">
                <a:solidFill>
                  <a:prstClr val="black"/>
                </a:solidFill>
              </a:rPr>
              <a:t> залози (</a:t>
            </a:r>
            <a:r>
              <a:rPr lang="uk-UA" b="1" i="1" dirty="0" err="1">
                <a:solidFill>
                  <a:prstClr val="black"/>
                </a:solidFill>
              </a:rPr>
              <a:t>medulla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thymi</a:t>
            </a:r>
            <a:r>
              <a:rPr lang="uk-UA" b="1" i="1" dirty="0">
                <a:solidFill>
                  <a:prstClr val="black"/>
                </a:solidFill>
              </a:rPr>
              <a:t>).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55976" y="261821"/>
            <a:ext cx="4788024" cy="113813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Будова </a:t>
            </a:r>
            <a:r>
              <a:rPr lang="uk-UA" b="1" dirty="0" err="1" smtClean="0"/>
              <a:t>загруднинної</a:t>
            </a:r>
            <a:r>
              <a:rPr lang="uk-UA" b="1" dirty="0" smtClean="0"/>
              <a:t> залози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3498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6367"/>
          </a:xfrm>
        </p:spPr>
        <p:txBody>
          <a:bodyPr/>
          <a:lstStyle/>
          <a:p>
            <a:r>
              <a:rPr lang="ru-RU" b="1" dirty="0" err="1"/>
              <a:t>Мікроскопічна</a:t>
            </a:r>
            <a:r>
              <a:rPr lang="ru-RU" b="1" dirty="0"/>
              <a:t> </a:t>
            </a:r>
            <a:r>
              <a:rPr lang="ru-RU" b="1" dirty="0" err="1"/>
              <a:t>будова</a:t>
            </a:r>
            <a:r>
              <a:rPr lang="ru-RU" b="1" dirty="0"/>
              <a:t> тимуса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779" y="5085184"/>
            <a:ext cx="3546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</a:t>
            </a:r>
            <a:r>
              <a:rPr lang="ru-RU" dirty="0"/>
              <a:t>- капсула тимуса;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- кора тимуса;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 </a:t>
            </a:r>
            <a:r>
              <a:rPr lang="ru-RU" dirty="0" err="1" smtClean="0"/>
              <a:t>мозкова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 </a:t>
            </a:r>
            <a:r>
              <a:rPr lang="ru-RU" dirty="0"/>
              <a:t>тимуса;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</a:t>
            </a:r>
            <a:r>
              <a:rPr lang="ru-RU" dirty="0" err="1" smtClean="0"/>
              <a:t>тимічні</a:t>
            </a:r>
            <a:r>
              <a:rPr lang="ru-RU" dirty="0" smtClean="0"/>
              <a:t> </a:t>
            </a:r>
            <a:r>
              <a:rPr lang="ru-RU" dirty="0" err="1"/>
              <a:t>тільця</a:t>
            </a:r>
            <a:r>
              <a:rPr lang="ru-RU" dirty="0"/>
              <a:t> (</a:t>
            </a:r>
            <a:r>
              <a:rPr lang="ru-RU" dirty="0" err="1"/>
              <a:t>тільця</a:t>
            </a:r>
            <a:r>
              <a:rPr lang="ru-RU" dirty="0"/>
              <a:t> </a:t>
            </a:r>
            <a:r>
              <a:rPr lang="ru-RU" dirty="0" err="1"/>
              <a:t>Гассаля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5 – </a:t>
            </a:r>
            <a:r>
              <a:rPr lang="ru-RU" dirty="0" err="1" smtClean="0"/>
              <a:t>міжчасточкова</a:t>
            </a:r>
            <a:r>
              <a:rPr lang="ru-RU" dirty="0" smtClean="0"/>
              <a:t> перегородка</a:t>
            </a:r>
            <a:endParaRPr lang="ru-RU" dirty="0"/>
          </a:p>
        </p:txBody>
      </p:sp>
      <p:pic>
        <p:nvPicPr>
          <p:cNvPr id="7170" name="Picture 2" descr="http://vmede.org/sait/content/Anatomija_sapin_2/3_files/mb4_0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1082"/>
            <a:ext cx="48245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mede.org/sait/content/Anatomija_sapin_2/3_files/mb4_01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92" y="1281005"/>
            <a:ext cx="4184154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7" y="5823848"/>
            <a:ext cx="4102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Мозкова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тимуса з </a:t>
            </a:r>
            <a:r>
              <a:rPr lang="ru-RU" dirty="0" err="1"/>
              <a:t>тільцями</a:t>
            </a:r>
            <a:r>
              <a:rPr lang="ru-RU" dirty="0"/>
              <a:t> тимуса: 1 - </a:t>
            </a:r>
            <a:r>
              <a:rPr lang="ru-RU" dirty="0" smtClean="0"/>
              <a:t>т</a:t>
            </a:r>
            <a:r>
              <a:rPr lang="uk-UA" dirty="0"/>
              <a:t>и</a:t>
            </a:r>
            <a:r>
              <a:rPr lang="ru-RU" dirty="0" err="1" smtClean="0"/>
              <a:t>мічні</a:t>
            </a:r>
            <a:r>
              <a:rPr lang="ru-RU" dirty="0" smtClean="0"/>
              <a:t> </a:t>
            </a:r>
            <a:r>
              <a:rPr lang="ru-RU" dirty="0" err="1"/>
              <a:t>тільця</a:t>
            </a:r>
            <a:r>
              <a:rPr lang="ru-RU" dirty="0"/>
              <a:t>; 2 - </a:t>
            </a:r>
            <a:r>
              <a:rPr lang="ru-RU" dirty="0" err="1"/>
              <a:t>лімфоцити</a:t>
            </a:r>
            <a:r>
              <a:rPr lang="ru-RU" dirty="0"/>
              <a:t> (</a:t>
            </a:r>
            <a:r>
              <a:rPr lang="ru-RU" dirty="0" err="1" smtClean="0"/>
              <a:t>тимоцити</a:t>
            </a:r>
            <a:r>
              <a:rPr lang="ru-RU" dirty="0"/>
              <a:t>); 3 - </a:t>
            </a:r>
            <a:r>
              <a:rPr lang="ru-RU" dirty="0" err="1" smtClean="0"/>
              <a:t>епітеліоретикулоцит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70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Часточка</a:t>
            </a:r>
            <a:r>
              <a:rPr lang="ru-RU" b="1" dirty="0"/>
              <a:t> тимуса, </a:t>
            </a:r>
            <a:r>
              <a:rPr lang="ru-RU" b="1" dirty="0" err="1"/>
              <a:t>будова</a:t>
            </a:r>
            <a:r>
              <a:rPr lang="ru-RU" b="1" dirty="0"/>
              <a:t> і </a:t>
            </a:r>
            <a:r>
              <a:rPr lang="ru-RU" b="1" dirty="0" err="1"/>
              <a:t>кровопостачання</a:t>
            </a:r>
            <a:r>
              <a:rPr lang="ru-RU" b="1" dirty="0"/>
              <a:t> (схема)</a:t>
            </a:r>
            <a:endParaRPr lang="ru-RU" dirty="0"/>
          </a:p>
        </p:txBody>
      </p:sp>
      <p:pic>
        <p:nvPicPr>
          <p:cNvPr id="3074" name="Picture 2" descr="http://vmede.org/sait/content/Anatomija_bili4_t2/8_files/mb4_1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847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3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Лімфатичні</a:t>
            </a:r>
            <a:r>
              <a:rPr lang="ru-RU" b="1" dirty="0"/>
              <a:t> </a:t>
            </a:r>
            <a:r>
              <a:rPr lang="ru-RU" b="1" dirty="0" err="1"/>
              <a:t>вузли</a:t>
            </a:r>
            <a:r>
              <a:rPr lang="ru-RU" b="1" dirty="0"/>
              <a:t> (</a:t>
            </a:r>
            <a:r>
              <a:rPr lang="en-US" b="1" dirty="0" err="1" smtClean="0"/>
              <a:t>nodi</a:t>
            </a:r>
            <a:r>
              <a:rPr lang="en-US" b="1" dirty="0" smtClean="0"/>
              <a:t> </a:t>
            </a:r>
            <a:r>
              <a:rPr lang="en-US" b="1" dirty="0" err="1"/>
              <a:t>lymphiatici</a:t>
            </a:r>
            <a:r>
              <a:rPr lang="en-US" b="1" dirty="0"/>
              <a:t>)</a:t>
            </a:r>
            <a:endParaRPr lang="ru-RU" b="1" dirty="0"/>
          </a:p>
        </p:txBody>
      </p:sp>
      <p:pic>
        <p:nvPicPr>
          <p:cNvPr id="1229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6004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349927"/>
            <a:ext cx="4176464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Лімфатичні вузли (</a:t>
            </a:r>
            <a:r>
              <a:rPr lang="ru-RU" b="1" dirty="0" err="1"/>
              <a:t>nodi</a:t>
            </a:r>
            <a:r>
              <a:rPr lang="ru-RU" b="1" dirty="0"/>
              <a:t> </a:t>
            </a:r>
            <a:r>
              <a:rPr lang="ru-RU" b="1" dirty="0" err="1"/>
              <a:t>lymph</a:t>
            </a:r>
            <a:r>
              <a:rPr lang="uk-UA" b="1" dirty="0"/>
              <a:t>а</a:t>
            </a:r>
            <a:r>
              <a:rPr lang="ru-RU" b="1" dirty="0" err="1"/>
              <a:t>tici</a:t>
            </a:r>
            <a:r>
              <a:rPr lang="uk-UA" b="1" dirty="0"/>
              <a:t>; </a:t>
            </a:r>
            <a:r>
              <a:rPr lang="ru-RU" b="1" dirty="0" err="1"/>
              <a:t>nodi</a:t>
            </a:r>
            <a:r>
              <a:rPr lang="ru-RU" b="1" dirty="0"/>
              <a:t> </a:t>
            </a:r>
            <a:r>
              <a:rPr lang="ru-RU" b="1" dirty="0" err="1"/>
              <a:t>lymphoidei</a:t>
            </a:r>
            <a:r>
              <a:rPr lang="uk-UA" b="1" dirty="0"/>
              <a:t>; </a:t>
            </a:r>
            <a:r>
              <a:rPr lang="ru-RU" b="1" dirty="0" err="1"/>
              <a:t>lymphonodi</a:t>
            </a:r>
            <a:r>
              <a:rPr lang="uk-UA" b="1" dirty="0"/>
              <a:t>)</a:t>
            </a:r>
            <a:r>
              <a:rPr lang="uk-UA" dirty="0"/>
              <a:t> є найбільш численними вторинними </a:t>
            </a:r>
            <a:r>
              <a:rPr lang="uk-UA" dirty="0" err="1"/>
              <a:t>лімфоїдними</a:t>
            </a:r>
            <a:r>
              <a:rPr lang="uk-UA" dirty="0"/>
              <a:t> (імунними) органами, що розташовані на шляхах протікання лімфи від органів і тканин організму до лімфатичних стовбурів і проток. </a:t>
            </a:r>
            <a:endParaRPr lang="uk-UA" dirty="0" smtClean="0"/>
          </a:p>
          <a:p>
            <a:r>
              <a:rPr lang="uk-UA" dirty="0" smtClean="0"/>
              <a:t>Лімфатичні </a:t>
            </a:r>
            <a:r>
              <a:rPr lang="uk-UA" dirty="0"/>
              <a:t>вузли є біологічними </a:t>
            </a:r>
            <a:r>
              <a:rPr lang="uk-UA" dirty="0" err="1"/>
              <a:t>„фільтрами</a:t>
            </a:r>
            <a:r>
              <a:rPr lang="uk-UA" dirty="0"/>
              <a:t>”, в яких знешкоджуються антигени, відбувається </a:t>
            </a:r>
            <a:r>
              <a:rPr lang="uk-UA" dirty="0" err="1"/>
              <a:t>антигензалежна</a:t>
            </a:r>
            <a:r>
              <a:rPr lang="uk-UA" dirty="0"/>
              <a:t> проліферація і диференціація Т і В-лімфоцитів і формується конкретна імунна відповідь на їхню дію.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3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mede.org/sait/content/Anatomija_bili4_t2/8_files/mb4_0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7" y="260648"/>
            <a:ext cx="413329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692696"/>
            <a:ext cx="4248472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Лімфатичні вузли мають різноманітну форму: кулясту, </a:t>
            </a:r>
            <a:r>
              <a:rPr lang="uk-UA" dirty="0" err="1"/>
              <a:t>овоїдну</a:t>
            </a:r>
            <a:r>
              <a:rPr lang="uk-UA" dirty="0"/>
              <a:t>, стрічкоподібну, але найчастіше – </a:t>
            </a:r>
            <a:r>
              <a:rPr lang="uk-UA" dirty="0" err="1"/>
              <a:t>бобоподібну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Їх </a:t>
            </a:r>
            <a:r>
              <a:rPr lang="uk-UA" dirty="0"/>
              <a:t>розміри коливаються від 0,5 мм до 50 мм і більше. </a:t>
            </a:r>
            <a:endParaRPr lang="uk-UA" dirty="0" smtClean="0"/>
          </a:p>
          <a:p>
            <a:r>
              <a:rPr lang="uk-UA" dirty="0" smtClean="0"/>
              <a:t>Лімфатичні </a:t>
            </a:r>
            <a:r>
              <a:rPr lang="uk-UA" dirty="0"/>
              <a:t>вузли розташовані в пухкій сполучній тканині, найчастіше групами, у яких налічується до кількох десятків вузлів. </a:t>
            </a:r>
            <a:endParaRPr lang="uk-UA" dirty="0" smtClean="0"/>
          </a:p>
          <a:p>
            <a:r>
              <a:rPr lang="uk-UA" dirty="0" smtClean="0"/>
              <a:t>Вузли</a:t>
            </a:r>
            <a:r>
              <a:rPr lang="uk-UA" dirty="0"/>
              <a:t>, які приймають лімфу від певної ділянки організму, називаються ділянковими лімфатичними вузлами. Вони поділяються на пристінкові, </a:t>
            </a:r>
            <a:r>
              <a:rPr lang="uk-UA" dirty="0" err="1"/>
              <a:t>нутрощеві</a:t>
            </a:r>
            <a:r>
              <a:rPr lang="uk-UA" dirty="0"/>
              <a:t> та змішані. Відповідно у пристінкові лімфатичні вузли впадають </a:t>
            </a:r>
            <a:r>
              <a:rPr lang="uk-UA" dirty="0" err="1"/>
              <a:t>приносні</a:t>
            </a:r>
            <a:r>
              <a:rPr lang="uk-UA" dirty="0"/>
              <a:t> лімфатичні судини від шкіри, підшкірної клітковини і опорно-рухового апарату, в </a:t>
            </a:r>
            <a:r>
              <a:rPr lang="uk-UA" dirty="0" err="1"/>
              <a:t>нутрощеві</a:t>
            </a:r>
            <a:r>
              <a:rPr lang="uk-UA" dirty="0"/>
              <a:t> – від внутрішніх органів, а в змішані вузли – від тіла і внутрішніх органів.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009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mede.org/sait/content/Anatomija_bili4_t2/8_files/mb4_0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54006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Будова лімфатичного вузла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692696"/>
            <a:ext cx="3635896" cy="6186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/>
              <a:t>Лімфатичний вузол (</a:t>
            </a:r>
            <a:r>
              <a:rPr lang="ru-RU" b="1" i="1" dirty="0" err="1"/>
              <a:t>nodus</a:t>
            </a:r>
            <a:r>
              <a:rPr lang="ru-RU" b="1" i="1" dirty="0"/>
              <a:t> </a:t>
            </a:r>
            <a:r>
              <a:rPr lang="ru-RU" b="1" i="1" dirty="0" err="1"/>
              <a:t>lymph</a:t>
            </a:r>
            <a:r>
              <a:rPr lang="uk-UA" b="1" i="1" dirty="0"/>
              <a:t>а</a:t>
            </a:r>
            <a:r>
              <a:rPr lang="ru-RU" b="1" i="1" dirty="0" err="1"/>
              <a:t>ticus</a:t>
            </a:r>
            <a:r>
              <a:rPr lang="uk-UA" b="1" i="1" dirty="0"/>
              <a:t>; </a:t>
            </a:r>
            <a:r>
              <a:rPr lang="ru-RU" b="1" i="1" dirty="0" err="1"/>
              <a:t>nodus</a:t>
            </a:r>
            <a:r>
              <a:rPr lang="ru-RU" b="1" i="1" dirty="0"/>
              <a:t> </a:t>
            </a:r>
            <a:r>
              <a:rPr lang="ru-RU" b="1" i="1" dirty="0" err="1"/>
              <a:t>lymphoideus</a:t>
            </a:r>
            <a:r>
              <a:rPr lang="uk-UA" b="1" i="1" dirty="0"/>
              <a:t>; </a:t>
            </a:r>
            <a:r>
              <a:rPr lang="ru-RU" b="1" i="1" dirty="0" err="1"/>
              <a:t>lymphonodus</a:t>
            </a:r>
            <a:r>
              <a:rPr lang="uk-UA" b="1" i="1" dirty="0"/>
              <a:t>) </a:t>
            </a:r>
            <a:r>
              <a:rPr lang="uk-UA" dirty="0"/>
              <a:t>вкритий сполучнотканинною </a:t>
            </a:r>
            <a:r>
              <a:rPr lang="uk-UA" i="1" dirty="0"/>
              <a:t>капсулою лімфатичного вузла (</a:t>
            </a:r>
            <a:r>
              <a:rPr lang="ru-RU" i="1" dirty="0" err="1"/>
              <a:t>capsula</a:t>
            </a:r>
            <a:r>
              <a:rPr lang="ru-RU" i="1" dirty="0"/>
              <a:t> </a:t>
            </a:r>
            <a:r>
              <a:rPr lang="ru-RU" i="1" dirty="0" err="1"/>
              <a:t>lymphonodi</a:t>
            </a:r>
            <a:r>
              <a:rPr lang="uk-UA" i="1" dirty="0"/>
              <a:t>),</a:t>
            </a:r>
            <a:r>
              <a:rPr lang="uk-UA" dirty="0"/>
              <a:t> від якої вглиб органа відходять перекладки, або </a:t>
            </a:r>
            <a:r>
              <a:rPr lang="uk-UA" i="1" dirty="0" err="1"/>
              <a:t>трабекули</a:t>
            </a:r>
            <a:r>
              <a:rPr lang="uk-UA" i="1" dirty="0"/>
              <a:t> лімфатичного вузла (</a:t>
            </a:r>
            <a:r>
              <a:rPr lang="ru-RU" i="1" dirty="0" err="1"/>
              <a:t>trabeculae</a:t>
            </a:r>
            <a:r>
              <a:rPr lang="ru-RU" i="1" dirty="0"/>
              <a:t> </a:t>
            </a:r>
            <a:r>
              <a:rPr lang="ru-RU" i="1" dirty="0" err="1"/>
              <a:t>lymphonodi</a:t>
            </a:r>
            <a:r>
              <a:rPr lang="uk-UA" i="1" dirty="0" smtClean="0"/>
              <a:t>)</a:t>
            </a:r>
            <a:r>
              <a:rPr lang="uk-UA" dirty="0" smtClean="0"/>
              <a:t>. </a:t>
            </a:r>
            <a:r>
              <a:rPr lang="ru-RU" dirty="0"/>
              <a:t>Перекладки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різноманітну</a:t>
            </a:r>
            <a:r>
              <a:rPr lang="ru-RU" dirty="0"/>
              <a:t> форму і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своєрідний</a:t>
            </a:r>
            <a:r>
              <a:rPr lang="ru-RU" dirty="0"/>
              <a:t> </a:t>
            </a:r>
            <a:r>
              <a:rPr lang="ru-RU" dirty="0" err="1"/>
              <a:t>сполучнотканинний</a:t>
            </a:r>
            <a:r>
              <a:rPr lang="ru-RU" dirty="0"/>
              <a:t> каркас.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перекладках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і </a:t>
            </a:r>
            <a:r>
              <a:rPr lang="ru-RU" dirty="0" err="1"/>
              <a:t>нерви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Простори</a:t>
            </a:r>
            <a:r>
              <a:rPr lang="ru-RU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перекладками </a:t>
            </a:r>
            <a:r>
              <a:rPr lang="ru-RU" dirty="0" err="1"/>
              <a:t>заповнені</a:t>
            </a:r>
            <a:r>
              <a:rPr lang="ru-RU" dirty="0"/>
              <a:t> стромою,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утворена</a:t>
            </a:r>
            <a:r>
              <a:rPr lang="ru-RU" dirty="0"/>
              <a:t> </a:t>
            </a:r>
            <a:r>
              <a:rPr lang="ru-RU" dirty="0" err="1"/>
              <a:t>ретикулярними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 і </a:t>
            </a:r>
            <a:r>
              <a:rPr lang="ru-RU" dirty="0" err="1"/>
              <a:t>ретикулярними</a:t>
            </a:r>
            <a:r>
              <a:rPr lang="ru-RU" dirty="0"/>
              <a:t> волокнами. 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тривимірній</a:t>
            </a:r>
            <a:r>
              <a:rPr lang="ru-RU" dirty="0"/>
              <a:t> </a:t>
            </a:r>
            <a:r>
              <a:rPr lang="ru-RU" dirty="0" err="1"/>
              <a:t>сітці</a:t>
            </a:r>
            <a:r>
              <a:rPr lang="ru-RU" dirty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/>
              <a:t>лімфоїдна</a:t>
            </a:r>
            <a:r>
              <a:rPr lang="ru-RU" dirty="0"/>
              <a:t> </a:t>
            </a:r>
            <a:r>
              <a:rPr lang="ru-RU" dirty="0" err="1"/>
              <a:t>паренхіма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лімфоїдного</a:t>
            </a:r>
            <a:r>
              <a:rPr lang="ru-RU" dirty="0"/>
              <a:t> ряду, </a:t>
            </a:r>
            <a:r>
              <a:rPr lang="ru-RU" dirty="0" err="1"/>
              <a:t>макрофагів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88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mede.org/sait/content/Anatomija_sapin_2/3_files/mb4_0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4" y="764703"/>
            <a:ext cx="5057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293096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smtClean="0"/>
              <a:t>Будова лімфатичного вузла: </a:t>
            </a:r>
            <a:r>
              <a:rPr lang="uk-UA" dirty="0" smtClean="0"/>
              <a:t>1 - капсула; 2 - </a:t>
            </a:r>
            <a:r>
              <a:rPr lang="uk-UA" dirty="0" err="1" smtClean="0"/>
              <a:t>капсулярна</a:t>
            </a:r>
            <a:r>
              <a:rPr lang="uk-UA" dirty="0" smtClean="0"/>
              <a:t> </a:t>
            </a:r>
            <a:r>
              <a:rPr lang="uk-UA" dirty="0" err="1" smtClean="0"/>
              <a:t>трабекула</a:t>
            </a:r>
            <a:r>
              <a:rPr lang="uk-UA" dirty="0" smtClean="0"/>
              <a:t>; 3 - </a:t>
            </a:r>
            <a:r>
              <a:rPr lang="uk-UA" dirty="0" err="1" smtClean="0"/>
              <a:t>приносна</a:t>
            </a:r>
            <a:r>
              <a:rPr lang="uk-UA" dirty="0" smtClean="0"/>
              <a:t> лімфатична судина; 4 - </a:t>
            </a:r>
            <a:r>
              <a:rPr lang="uk-UA" dirty="0" err="1" smtClean="0"/>
              <a:t>підкапсулярний</a:t>
            </a:r>
            <a:r>
              <a:rPr lang="uk-UA" dirty="0" smtClean="0"/>
              <a:t> (крайовий) синус; 5 - кіркова речовина; 6 - </a:t>
            </a:r>
            <a:r>
              <a:rPr lang="uk-UA" dirty="0" err="1" smtClean="0"/>
              <a:t>паракортикальна</a:t>
            </a:r>
            <a:r>
              <a:rPr lang="uk-UA" dirty="0" smtClean="0"/>
              <a:t> (</a:t>
            </a:r>
            <a:r>
              <a:rPr lang="uk-UA" dirty="0" err="1" smtClean="0"/>
              <a:t>тімусзалежна</a:t>
            </a:r>
            <a:r>
              <a:rPr lang="uk-UA" dirty="0" smtClean="0"/>
              <a:t>) зона; 7 - </a:t>
            </a:r>
            <a:r>
              <a:rPr lang="uk-UA" dirty="0" err="1" smtClean="0"/>
              <a:t>лімфоїдний</a:t>
            </a:r>
            <a:r>
              <a:rPr lang="uk-UA" dirty="0" smtClean="0"/>
              <a:t> вузлик; 8 - центр розмноження; 9 - </a:t>
            </a:r>
            <a:r>
              <a:rPr lang="uk-UA" dirty="0" err="1" smtClean="0"/>
              <a:t>навколовузликовий</a:t>
            </a:r>
            <a:r>
              <a:rPr lang="uk-UA" dirty="0" smtClean="0"/>
              <a:t> корковий синус; 10 - </a:t>
            </a:r>
            <a:r>
              <a:rPr lang="uk-UA" dirty="0" err="1" smtClean="0"/>
              <a:t>мозковф</a:t>
            </a:r>
            <a:r>
              <a:rPr lang="uk-UA" dirty="0" smtClean="0"/>
              <a:t> тяжі; 11 - мозковий синус; 12 - ворітний синус; 13 - виносна лімфатична судина; 14 - ворітне потовщення (ворота); 15 - кровоносні судини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94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/>
          <a:stretch/>
        </p:blipFill>
        <p:spPr bwMode="auto">
          <a:xfrm>
            <a:off x="1115616" y="0"/>
            <a:ext cx="69847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1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Органи кровотворення та імунної системи</a:t>
            </a:r>
            <a:endParaRPr lang="ru-RU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6728"/>
            <a:ext cx="3527301" cy="51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6813" y="1470654"/>
            <a:ext cx="54016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Органи імунної </a:t>
            </a:r>
            <a:r>
              <a:rPr lang="uk-UA" dirty="0" smtClean="0"/>
              <a:t>системи виробляють </a:t>
            </a:r>
            <a:r>
              <a:rPr lang="uk-UA" dirty="0" err="1"/>
              <a:t>імунокомпетентні</a:t>
            </a:r>
            <a:r>
              <a:rPr lang="uk-UA" dirty="0"/>
              <a:t> клітини, в першу чергу лімфоцити, а також плазматичні клітини, включають їх в імунний процес, забезпечують розпізнавання і знищення </a:t>
            </a:r>
            <a:r>
              <a:rPr lang="uk-UA" dirty="0" smtClean="0"/>
              <a:t>проникних </a:t>
            </a:r>
            <a:r>
              <a:rPr lang="uk-UA" dirty="0"/>
              <a:t>в організм клітин </a:t>
            </a:r>
            <a:r>
              <a:rPr lang="uk-UA" dirty="0" smtClean="0"/>
              <a:t>або </a:t>
            </a:r>
            <a:r>
              <a:rPr lang="uk-UA" dirty="0"/>
              <a:t>клітин, що утворилися в ньому, та інших чужорідних речовин, </a:t>
            </a:r>
            <a:r>
              <a:rPr lang="uk-UA" dirty="0" smtClean="0"/>
              <a:t>«що </a:t>
            </a:r>
            <a:r>
              <a:rPr lang="uk-UA" dirty="0"/>
              <a:t>несуть на собі ознаки генетично чужорідної </a:t>
            </a:r>
            <a:r>
              <a:rPr lang="uk-UA" dirty="0" smtClean="0"/>
              <a:t>інформації». </a:t>
            </a:r>
            <a:r>
              <a:rPr lang="uk-UA" dirty="0"/>
              <a:t>Генетичний контроль здійснюють функціонуючі спільно популяції Т- і В-лімфоцитів, які за участю макрофагів забезпечують імунну відповідь в організмі.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37209" y="4526843"/>
            <a:ext cx="5220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До органів імунної системи належать кістковий мозок, в якому </a:t>
            </a:r>
            <a:r>
              <a:rPr lang="uk-UA" dirty="0" err="1"/>
              <a:t>лімфоїдна</a:t>
            </a:r>
            <a:r>
              <a:rPr lang="uk-UA" dirty="0"/>
              <a:t> тканина тісно пов'язана з </a:t>
            </a:r>
            <a:r>
              <a:rPr lang="uk-UA" dirty="0" err="1" smtClean="0"/>
              <a:t>кровотворно</a:t>
            </a:r>
            <a:r>
              <a:rPr lang="en-US" dirty="0" smtClean="0"/>
              <a:t>.</a:t>
            </a:r>
            <a:r>
              <a:rPr lang="uk-UA" dirty="0" smtClean="0"/>
              <a:t>, </a:t>
            </a:r>
            <a:r>
              <a:rPr lang="uk-UA" dirty="0" err="1"/>
              <a:t>тимус</a:t>
            </a:r>
            <a:r>
              <a:rPr lang="uk-UA" dirty="0"/>
              <a:t> (</a:t>
            </a:r>
            <a:r>
              <a:rPr lang="uk-UA" dirty="0" err="1"/>
              <a:t>вилочкова</a:t>
            </a:r>
            <a:r>
              <a:rPr lang="uk-UA" dirty="0"/>
              <a:t> залоза), лімфатичні вузли, селезінка, скупчення </a:t>
            </a:r>
            <a:r>
              <a:rPr lang="uk-UA" dirty="0" err="1"/>
              <a:t>лімфоїдної</a:t>
            </a:r>
            <a:r>
              <a:rPr lang="uk-UA" dirty="0"/>
              <a:t> тканини в стінках порожнистих органів травної, дихальної систем і сечовивідних шляхів (</a:t>
            </a:r>
            <a:r>
              <a:rPr lang="uk-UA" dirty="0" err="1" smtClean="0"/>
              <a:t>мигдали</a:t>
            </a:r>
            <a:r>
              <a:rPr lang="en-US" dirty="0" smtClean="0"/>
              <a:t>r</a:t>
            </a:r>
            <a:r>
              <a:rPr lang="uk-UA" dirty="0" smtClean="0"/>
              <a:t>и</a:t>
            </a:r>
            <a:r>
              <a:rPr lang="uk-UA" dirty="0"/>
              <a:t>, </a:t>
            </a:r>
            <a:r>
              <a:rPr lang="uk-UA" dirty="0" err="1"/>
              <a:t>лімфоїдні</a:t>
            </a:r>
            <a:r>
              <a:rPr lang="uk-UA" dirty="0"/>
              <a:t> - </a:t>
            </a:r>
            <a:r>
              <a:rPr lang="uk-UA" dirty="0" err="1"/>
              <a:t>Пейєрові</a:t>
            </a:r>
            <a:r>
              <a:rPr lang="uk-UA" dirty="0"/>
              <a:t> бляшки , поодинокі </a:t>
            </a:r>
            <a:r>
              <a:rPr lang="uk-UA" dirty="0" err="1"/>
              <a:t>лімфоїдні</a:t>
            </a:r>
            <a:r>
              <a:rPr lang="uk-UA" dirty="0"/>
              <a:t> вузлики).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65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02" y="0"/>
            <a:ext cx="8229600" cy="908720"/>
          </a:xfrm>
        </p:spPr>
        <p:txBody>
          <a:bodyPr/>
          <a:lstStyle/>
          <a:p>
            <a:r>
              <a:rPr lang="ru-RU" b="1" dirty="0" err="1"/>
              <a:t>Селезінка</a:t>
            </a:r>
            <a:r>
              <a:rPr lang="ru-RU" b="1" dirty="0"/>
              <a:t> (</a:t>
            </a:r>
            <a:r>
              <a:rPr lang="en-US" b="1" dirty="0"/>
              <a:t>lien)</a:t>
            </a:r>
            <a:endParaRPr lang="ru-RU" b="1" dirty="0"/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3" y="4221088"/>
            <a:ext cx="86598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/>
          <a:stretch/>
        </p:blipFill>
        <p:spPr bwMode="auto">
          <a:xfrm>
            <a:off x="227233" y="764704"/>
            <a:ext cx="4381500" cy="32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908720"/>
            <a:ext cx="432048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Селезінка (</a:t>
            </a:r>
            <a:r>
              <a:rPr lang="uk-UA" b="1" dirty="0" err="1"/>
              <a:t>lien</a:t>
            </a:r>
            <a:r>
              <a:rPr lang="uk-UA" b="1" dirty="0"/>
              <a:t>, </a:t>
            </a:r>
            <a:r>
              <a:rPr lang="uk-UA" b="1" dirty="0" err="1"/>
              <a:t>splen</a:t>
            </a:r>
            <a:r>
              <a:rPr lang="uk-UA" b="1" dirty="0"/>
              <a:t>)</a:t>
            </a:r>
            <a:r>
              <a:rPr lang="uk-UA" dirty="0"/>
              <a:t> є вторинним </a:t>
            </a:r>
            <a:r>
              <a:rPr lang="uk-UA" dirty="0" err="1"/>
              <a:t>лімфоїдним</a:t>
            </a:r>
            <a:r>
              <a:rPr lang="uk-UA" dirty="0"/>
              <a:t> (імунним) органом, який забезпечує імунний контроль крові, що протікає від аорти в систему ворітної печінкової вени. У селезінці знищуються </a:t>
            </a:r>
            <a:r>
              <a:rPr lang="uk-UA" dirty="0" err="1"/>
              <a:t>„відпрацьовані</a:t>
            </a:r>
            <a:r>
              <a:rPr lang="uk-UA" dirty="0"/>
              <a:t>” еритроцити, клітини крові, антигени та інші чужорідні часточки. У ній відбувається </a:t>
            </a:r>
            <a:r>
              <a:rPr lang="uk-UA" dirty="0" err="1"/>
              <a:t>антигензалежна</a:t>
            </a:r>
            <a:r>
              <a:rPr lang="uk-UA" dirty="0"/>
              <a:t> проліферація і диференціація популяцій Ті В-лімфоцитів.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4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поперечная ободочная кишка топографическая анатом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7" y="692696"/>
            <a:ext cx="828092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44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80"/>
          <a:stretch/>
        </p:blipFill>
        <p:spPr bwMode="auto">
          <a:xfrm>
            <a:off x="1115616" y="3883334"/>
            <a:ext cx="627238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4571"/>
            <a:ext cx="33242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6446"/>
            <a:ext cx="38576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1"/>
            <a:ext cx="6192688" cy="672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Лімфоїдні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селезінки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взаємовідношення</a:t>
            </a:r>
            <a:r>
              <a:rPr lang="ru-RU" dirty="0"/>
              <a:t> з </a:t>
            </a:r>
            <a:r>
              <a:rPr lang="ru-RU" dirty="0" err="1"/>
              <a:t>кровоносними</a:t>
            </a:r>
            <a:r>
              <a:rPr lang="ru-RU" dirty="0"/>
              <a:t> </a:t>
            </a:r>
            <a:r>
              <a:rPr lang="ru-RU" dirty="0" err="1"/>
              <a:t>судинами</a:t>
            </a:r>
            <a:r>
              <a:rPr lang="ru-RU" dirty="0"/>
              <a:t> (схема): </a:t>
            </a:r>
          </a:p>
        </p:txBody>
      </p:sp>
      <p:pic>
        <p:nvPicPr>
          <p:cNvPr id="11266" name="Picture 2" descr="http://vmede.org/sait/content/Anatomija_sapin_2/3_files/mb4_0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7960"/>
            <a:ext cx="50482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112" y="1988840"/>
            <a:ext cx="3347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</a:t>
            </a:r>
            <a:r>
              <a:rPr lang="ru-RU" dirty="0"/>
              <a:t>- </a:t>
            </a:r>
            <a:r>
              <a:rPr lang="ru-RU" dirty="0" err="1"/>
              <a:t>фіброзна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- трабекула </a:t>
            </a:r>
            <a:r>
              <a:rPr lang="ru-RU" dirty="0" err="1"/>
              <a:t>селезінки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 </a:t>
            </a:r>
            <a:r>
              <a:rPr lang="ru-RU" dirty="0" err="1"/>
              <a:t>венозні</a:t>
            </a:r>
            <a:r>
              <a:rPr lang="ru-RU" dirty="0"/>
              <a:t> </a:t>
            </a:r>
            <a:r>
              <a:rPr lang="ru-RU" dirty="0" err="1"/>
              <a:t>синуси</a:t>
            </a:r>
            <a:r>
              <a:rPr lang="ru-RU" dirty="0"/>
              <a:t> </a:t>
            </a:r>
            <a:r>
              <a:rPr lang="ru-RU" dirty="0" err="1"/>
              <a:t>селезінки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</a:t>
            </a:r>
            <a:r>
              <a:rPr lang="ru-RU" dirty="0" err="1"/>
              <a:t>еліпсоїдна</a:t>
            </a:r>
            <a:r>
              <a:rPr lang="ru-RU" dirty="0"/>
              <a:t> </a:t>
            </a:r>
            <a:r>
              <a:rPr lang="ru-RU" dirty="0" err="1"/>
              <a:t>макрофагальна</a:t>
            </a:r>
            <a:r>
              <a:rPr lang="ru-RU" dirty="0"/>
              <a:t> муфта;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- </a:t>
            </a:r>
            <a:r>
              <a:rPr lang="ru-RU" dirty="0" err="1" smtClean="0"/>
              <a:t>кісточкова</a:t>
            </a:r>
            <a:r>
              <a:rPr lang="ru-RU" dirty="0" smtClean="0"/>
              <a:t> </a:t>
            </a:r>
            <a:r>
              <a:rPr lang="ru-RU" dirty="0"/>
              <a:t>артериола;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- центральна </a:t>
            </a:r>
            <a:r>
              <a:rPr lang="ru-RU" dirty="0" err="1"/>
              <a:t>артерія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- </a:t>
            </a:r>
            <a:r>
              <a:rPr lang="ru-RU" dirty="0" err="1"/>
              <a:t>лімфоїдний</a:t>
            </a:r>
            <a:r>
              <a:rPr lang="ru-RU" dirty="0"/>
              <a:t> </a:t>
            </a:r>
            <a:r>
              <a:rPr lang="ru-RU" dirty="0" err="1"/>
              <a:t>вузлик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- </a:t>
            </a:r>
            <a:r>
              <a:rPr lang="ru-RU" dirty="0" err="1"/>
              <a:t>лімфоїдна</a:t>
            </a:r>
            <a:r>
              <a:rPr lang="ru-RU" dirty="0"/>
              <a:t> </a:t>
            </a:r>
            <a:r>
              <a:rPr lang="ru-RU" dirty="0" err="1"/>
              <a:t>періартеріальная</a:t>
            </a:r>
            <a:r>
              <a:rPr lang="ru-RU" dirty="0"/>
              <a:t> муфта;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- </a:t>
            </a:r>
            <a:r>
              <a:rPr lang="ru-RU" dirty="0" err="1"/>
              <a:t>червона</a:t>
            </a:r>
            <a:r>
              <a:rPr lang="ru-RU" dirty="0"/>
              <a:t> пульпа;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- </a:t>
            </a:r>
            <a:r>
              <a:rPr lang="ru-RU" dirty="0" err="1" smtClean="0"/>
              <a:t>пульпарна</a:t>
            </a:r>
            <a:r>
              <a:rPr lang="ru-RU" dirty="0" smtClean="0"/>
              <a:t> </a:t>
            </a:r>
            <a:r>
              <a:rPr lang="ru-RU" dirty="0" err="1"/>
              <a:t>артерія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11 </a:t>
            </a:r>
            <a:r>
              <a:rPr lang="ru-RU" dirty="0"/>
              <a:t>- </a:t>
            </a:r>
            <a:r>
              <a:rPr lang="ru-RU" dirty="0" err="1" smtClean="0"/>
              <a:t>селезінкова</a:t>
            </a:r>
            <a:r>
              <a:rPr lang="ru-RU" dirty="0" smtClean="0"/>
              <a:t> </a:t>
            </a:r>
            <a:r>
              <a:rPr lang="ru-RU" dirty="0"/>
              <a:t>вена; </a:t>
            </a:r>
            <a:endParaRPr lang="ru-RU" dirty="0" smtClean="0"/>
          </a:p>
          <a:p>
            <a:r>
              <a:rPr lang="ru-RU" dirty="0" smtClean="0"/>
              <a:t>12 </a:t>
            </a:r>
            <a:r>
              <a:rPr lang="ru-RU" dirty="0"/>
              <a:t>- </a:t>
            </a:r>
            <a:r>
              <a:rPr lang="ru-RU" dirty="0" err="1" smtClean="0"/>
              <a:t>селезінкова</a:t>
            </a:r>
            <a:r>
              <a:rPr lang="ru-RU" dirty="0" smtClean="0"/>
              <a:t> </a:t>
            </a:r>
            <a:r>
              <a:rPr lang="ru-RU" dirty="0" err="1"/>
              <a:t>артерія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13 </a:t>
            </a:r>
            <a:r>
              <a:rPr lang="ru-RU" dirty="0"/>
              <a:t>- </a:t>
            </a:r>
            <a:r>
              <a:rPr lang="ru-RU" dirty="0" err="1" smtClean="0"/>
              <a:t>трабекулярні</a:t>
            </a:r>
            <a:r>
              <a:rPr lang="ru-RU" dirty="0" smtClean="0"/>
              <a:t> </a:t>
            </a:r>
            <a:r>
              <a:rPr lang="ru-RU" dirty="0" err="1"/>
              <a:t>артерія</a:t>
            </a:r>
            <a:r>
              <a:rPr lang="ru-RU" dirty="0"/>
              <a:t> і вена</a:t>
            </a:r>
          </a:p>
        </p:txBody>
      </p:sp>
    </p:spTree>
    <p:extLst>
      <p:ext uri="{BB962C8B-B14F-4D97-AF65-F5344CB8AC3E}">
        <p14:creationId xmlns:p14="http://schemas.microsoft.com/office/powerpoint/2010/main" val="4336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Будова і </a:t>
            </a:r>
            <a:r>
              <a:rPr lang="ru-RU" b="1" dirty="0" err="1"/>
              <a:t>кровообіг</a:t>
            </a:r>
            <a:r>
              <a:rPr lang="ru-RU" b="1" dirty="0"/>
              <a:t> </a:t>
            </a:r>
            <a:r>
              <a:rPr lang="ru-RU" b="1" dirty="0" err="1"/>
              <a:t>селезінки</a:t>
            </a:r>
            <a:r>
              <a:rPr lang="ru-RU" b="1" dirty="0"/>
              <a:t> (схема)</a:t>
            </a:r>
            <a:endParaRPr lang="ru-RU" dirty="0"/>
          </a:p>
        </p:txBody>
      </p:sp>
      <p:pic>
        <p:nvPicPr>
          <p:cNvPr id="11266" name="Picture 2" descr="http://vmede.org/sait/content/Anatomija_bili4_t2/8_files/mb4_1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9847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10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поперечная ободочная кишка топографическая анатом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9694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9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Лімфатичне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кільце</a:t>
            </a:r>
            <a:r>
              <a:rPr lang="ru-RU" sz="3200" b="1" dirty="0" smtClean="0"/>
              <a:t> </a:t>
            </a:r>
            <a:r>
              <a:rPr lang="ru-RU" sz="3200" b="1" dirty="0"/>
              <a:t>глотки (</a:t>
            </a:r>
            <a:r>
              <a:rPr lang="ru-RU" sz="3200" b="1" dirty="0" err="1"/>
              <a:t>anulus</a:t>
            </a:r>
            <a:r>
              <a:rPr lang="ru-RU" sz="3200" b="1" dirty="0"/>
              <a:t> </a:t>
            </a:r>
            <a:r>
              <a:rPr lang="ru-RU" sz="3200" b="1" dirty="0" err="1"/>
              <a:t>lymphoideus</a:t>
            </a:r>
            <a:r>
              <a:rPr lang="ru-RU" sz="3200" b="1" dirty="0"/>
              <a:t> </a:t>
            </a:r>
            <a:r>
              <a:rPr lang="ru-RU" sz="3200" b="1" dirty="0" err="1"/>
              <a:t>pharyngis</a:t>
            </a:r>
            <a:r>
              <a:rPr lang="ru-RU" sz="3200" b="1" dirty="0"/>
              <a:t>) – </a:t>
            </a:r>
            <a:r>
              <a:rPr lang="ru-RU" sz="3200" b="1" dirty="0" err="1"/>
              <a:t>кільце</a:t>
            </a:r>
            <a:r>
              <a:rPr lang="ru-RU" sz="3200" b="1" dirty="0"/>
              <a:t> Пирогова – </a:t>
            </a:r>
            <a:r>
              <a:rPr lang="ru-RU" sz="3200" b="1" dirty="0" err="1"/>
              <a:t>Вальдейєра</a:t>
            </a:r>
            <a:endParaRPr lang="ru-RU" sz="3200" b="1" dirty="0"/>
          </a:p>
        </p:txBody>
      </p:sp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2"/>
          <a:stretch/>
        </p:blipFill>
        <p:spPr bwMode="auto">
          <a:xfrm>
            <a:off x="0" y="1412776"/>
            <a:ext cx="9109671" cy="433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61656"/>
            <a:ext cx="38884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0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Язиковий</a:t>
            </a:r>
            <a:r>
              <a:rPr lang="ru-RU" b="1" dirty="0" smtClean="0"/>
              <a:t> </a:t>
            </a:r>
            <a:r>
              <a:rPr lang="ru-RU" b="1" dirty="0" err="1" smtClean="0"/>
              <a:t>мигдалик</a:t>
            </a:r>
            <a:r>
              <a:rPr lang="ru-RU" b="1" dirty="0" smtClean="0"/>
              <a:t>, </a:t>
            </a:r>
            <a:r>
              <a:rPr lang="ru-RU" b="1" dirty="0" err="1"/>
              <a:t>tonsilla</a:t>
            </a:r>
            <a:r>
              <a:rPr lang="ru-RU" b="1" dirty="0"/>
              <a:t> </a:t>
            </a:r>
            <a:r>
              <a:rPr lang="ru-RU" b="1" dirty="0" err="1"/>
              <a:t>lingualis</a:t>
            </a:r>
            <a:endParaRPr lang="ru-RU" b="1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781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Глоткове</a:t>
            </a:r>
            <a:r>
              <a:rPr lang="ru-RU" dirty="0" smtClean="0"/>
              <a:t> </a:t>
            </a:r>
            <a:r>
              <a:rPr lang="ru-RU" dirty="0" err="1" smtClean="0"/>
              <a:t>лімфоїдне</a:t>
            </a:r>
            <a:r>
              <a:rPr lang="ru-RU" dirty="0" smtClean="0"/>
              <a:t> </a:t>
            </a:r>
            <a:r>
              <a:rPr lang="ru-RU" dirty="0" err="1" smtClean="0"/>
              <a:t>кільце</a:t>
            </a:r>
            <a:endParaRPr lang="ru-RU" dirty="0"/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5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3400" y="7268"/>
            <a:ext cx="5400600" cy="142617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Схема розташування первинних (центральних) і вторинних (периферичних) органів імунної системи у людини</a:t>
            </a:r>
            <a:endParaRPr lang="uk-UA" sz="2800" b="1" dirty="0"/>
          </a:p>
        </p:txBody>
      </p:sp>
      <p:pic>
        <p:nvPicPr>
          <p:cNvPr id="1026" name="Picture 2" descr="http://vmede.org/sait/content/Anatomija_sapin_2/3_files/mb4_0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3854928" cy="66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502782"/>
            <a:ext cx="3849928" cy="286232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1 </a:t>
            </a:r>
            <a:r>
              <a:rPr lang="ru-RU" sz="2000" dirty="0"/>
              <a:t>- </a:t>
            </a:r>
            <a:r>
              <a:rPr lang="ru-RU" sz="2000" dirty="0" err="1"/>
              <a:t>кістковий</a:t>
            </a:r>
            <a:r>
              <a:rPr lang="ru-RU" sz="2000" dirty="0"/>
              <a:t> </a:t>
            </a:r>
            <a:r>
              <a:rPr lang="ru-RU" sz="2000" dirty="0" err="1"/>
              <a:t>мозок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smtClean="0"/>
              <a:t>2 </a:t>
            </a:r>
            <a:r>
              <a:rPr lang="ru-RU" sz="2000" dirty="0"/>
              <a:t>- </a:t>
            </a:r>
            <a:r>
              <a:rPr lang="ru-RU" sz="2000" dirty="0" err="1" smtClean="0"/>
              <a:t>мигдалики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лімфоідного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глоткового</a:t>
            </a:r>
            <a:r>
              <a:rPr lang="ru-RU" sz="2000" dirty="0"/>
              <a:t> </a:t>
            </a:r>
            <a:r>
              <a:rPr lang="ru-RU" sz="2000" dirty="0" err="1" smtClean="0"/>
              <a:t>кільця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smtClean="0"/>
              <a:t>3 </a:t>
            </a:r>
            <a:r>
              <a:rPr lang="ru-RU" sz="2000" dirty="0"/>
              <a:t>- тимус; </a:t>
            </a:r>
            <a:endParaRPr lang="ru-RU" sz="2000" dirty="0" smtClean="0"/>
          </a:p>
          <a:p>
            <a:r>
              <a:rPr lang="ru-RU" sz="2000" dirty="0" smtClean="0"/>
              <a:t>4 </a:t>
            </a:r>
            <a:r>
              <a:rPr lang="ru-RU" sz="2000" dirty="0"/>
              <a:t>- </a:t>
            </a:r>
            <a:r>
              <a:rPr lang="ru-RU" sz="2000" dirty="0" err="1"/>
              <a:t>лімфатичні</a:t>
            </a:r>
            <a:r>
              <a:rPr lang="ru-RU" sz="2000" dirty="0"/>
              <a:t> </a:t>
            </a:r>
            <a:r>
              <a:rPr lang="ru-RU" sz="2000" dirty="0" err="1"/>
              <a:t>вузли</a:t>
            </a:r>
            <a:r>
              <a:rPr lang="ru-RU" sz="2000" dirty="0"/>
              <a:t> (</a:t>
            </a:r>
            <a:r>
              <a:rPr lang="ru-RU" sz="2000" dirty="0" err="1"/>
              <a:t>пахвові</a:t>
            </a:r>
            <a:r>
              <a:rPr lang="ru-RU" sz="2000" dirty="0"/>
              <a:t>); </a:t>
            </a:r>
            <a:endParaRPr lang="ru-RU" sz="2000" dirty="0" smtClean="0"/>
          </a:p>
          <a:p>
            <a:r>
              <a:rPr lang="ru-RU" sz="2000" dirty="0" smtClean="0"/>
              <a:t>5 </a:t>
            </a:r>
            <a:r>
              <a:rPr lang="ru-RU" sz="2000" dirty="0"/>
              <a:t>- </a:t>
            </a:r>
            <a:r>
              <a:rPr lang="ru-RU" sz="2000" dirty="0" err="1"/>
              <a:t>селезінка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smtClean="0"/>
              <a:t>6 </a:t>
            </a:r>
            <a:r>
              <a:rPr lang="ru-RU" sz="2000" dirty="0"/>
              <a:t>- </a:t>
            </a:r>
            <a:r>
              <a:rPr lang="ru-RU" sz="2000" dirty="0" err="1"/>
              <a:t>лімфоїдна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uk-UA" sz="2000" dirty="0" smtClean="0"/>
              <a:t>П</a:t>
            </a:r>
            <a:r>
              <a:rPr lang="ru-RU" sz="2000" dirty="0" err="1" smtClean="0"/>
              <a:t>ейєрова</a:t>
            </a:r>
            <a:r>
              <a:rPr lang="ru-RU" sz="2000" dirty="0" smtClean="0"/>
              <a:t>) </a:t>
            </a:r>
            <a:r>
              <a:rPr lang="ru-RU" sz="2000" dirty="0"/>
              <a:t>бляшка; </a:t>
            </a:r>
            <a:endParaRPr lang="ru-RU" sz="2000" dirty="0" smtClean="0"/>
          </a:p>
          <a:p>
            <a:r>
              <a:rPr lang="ru-RU" sz="2000" dirty="0" smtClean="0"/>
              <a:t>7 </a:t>
            </a:r>
            <a:r>
              <a:rPr lang="ru-RU" sz="2000" dirty="0"/>
              <a:t>- </a:t>
            </a:r>
            <a:r>
              <a:rPr lang="ru-RU" sz="2000" dirty="0" err="1"/>
              <a:t>апендикс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smtClean="0"/>
              <a:t>8 </a:t>
            </a:r>
            <a:r>
              <a:rPr lang="ru-RU" sz="2000" dirty="0"/>
              <a:t>- </a:t>
            </a:r>
            <a:r>
              <a:rPr lang="ru-RU" sz="2000" dirty="0" err="1"/>
              <a:t>лімфоїдні</a:t>
            </a:r>
            <a:r>
              <a:rPr lang="ru-RU" sz="2000" dirty="0"/>
              <a:t> </a:t>
            </a:r>
            <a:r>
              <a:rPr lang="ru-RU" sz="2000" dirty="0" err="1"/>
              <a:t>вузлики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0464" y="4365104"/>
            <a:ext cx="489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Центральні органи розташовані в добре захищених місцях: кістковий мозок в </a:t>
            </a:r>
            <a:r>
              <a:rPr lang="uk-UA" dirty="0" err="1" smtClean="0"/>
              <a:t>кістковомозкових</a:t>
            </a:r>
            <a:r>
              <a:rPr lang="uk-UA" dirty="0" smtClean="0"/>
              <a:t> порожнинах, </a:t>
            </a:r>
            <a:r>
              <a:rPr lang="uk-UA" dirty="0" err="1" smtClean="0"/>
              <a:t>тимус</a:t>
            </a:r>
            <a:r>
              <a:rPr lang="uk-UA" dirty="0" smtClean="0"/>
              <a:t> - в грудній порожнині позаду рукоятки грудини. Периферичні органи імунної системи знаходяться на межах середовищ існування мікрофлори, в ділянках можливого впровадження в організм чужорідних утворень.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8648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4132745" cy="42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Будова </a:t>
            </a:r>
            <a:r>
              <a:rPr lang="ru-RU" b="1" dirty="0" err="1" smtClean="0"/>
              <a:t>піднебінного</a:t>
            </a:r>
            <a:r>
              <a:rPr lang="ru-RU" b="1" dirty="0" smtClean="0"/>
              <a:t> </a:t>
            </a:r>
            <a:r>
              <a:rPr lang="ru-RU" b="1" dirty="0" err="1" smtClean="0"/>
              <a:t>мигдалика</a:t>
            </a:r>
            <a:endParaRPr lang="ru-RU" b="1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3" y="1478681"/>
            <a:ext cx="4860515" cy="51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1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Глотковий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 smtClean="0"/>
              <a:t>аденоідний</a:t>
            </a:r>
            <a:r>
              <a:rPr lang="ru-RU" b="1" dirty="0" smtClean="0"/>
              <a:t>) </a:t>
            </a:r>
            <a:r>
              <a:rPr lang="ru-RU" b="1" dirty="0" err="1" smtClean="0"/>
              <a:t>мигдалик</a:t>
            </a:r>
            <a:r>
              <a:rPr lang="ru-RU" b="1" dirty="0" smtClean="0"/>
              <a:t>, </a:t>
            </a:r>
            <a:r>
              <a:rPr lang="ru-RU" b="1" dirty="0" err="1"/>
              <a:t>tonsilla</a:t>
            </a:r>
            <a:r>
              <a:rPr lang="ru-RU" b="1" dirty="0"/>
              <a:t> </a:t>
            </a:r>
            <a:r>
              <a:rPr lang="ru-RU" b="1" dirty="0" err="1"/>
              <a:t>pharyngealis</a:t>
            </a:r>
            <a:r>
              <a:rPr lang="ru-RU" b="1" dirty="0"/>
              <a:t> </a:t>
            </a: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06666"/>
            <a:ext cx="6877176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42482" r="1164" b="3313"/>
          <a:stretch/>
        </p:blipFill>
        <p:spPr bwMode="auto">
          <a:xfrm>
            <a:off x="1050041" y="1326346"/>
            <a:ext cx="72008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/>
              <a:t>Поодинокі</a:t>
            </a:r>
            <a:r>
              <a:rPr lang="ru-RU" b="1" i="1" dirty="0"/>
              <a:t> </a:t>
            </a:r>
            <a:r>
              <a:rPr lang="ru-RU" b="1" i="1" dirty="0" err="1"/>
              <a:t>лімфоїдні</a:t>
            </a:r>
            <a:r>
              <a:rPr lang="ru-RU" b="1" i="1" dirty="0"/>
              <a:t> </a:t>
            </a:r>
            <a:r>
              <a:rPr lang="ru-RU" b="1" i="1" dirty="0" err="1"/>
              <a:t>вузлики</a:t>
            </a:r>
            <a:r>
              <a:rPr lang="ru-RU" b="1" i="1" dirty="0" smtClean="0"/>
              <a:t>(</a:t>
            </a:r>
            <a:br>
              <a:rPr lang="ru-RU" b="1" i="1" dirty="0" smtClean="0"/>
            </a:br>
            <a:r>
              <a:rPr lang="en-US" b="1" i="1" dirty="0" err="1" smtClean="0"/>
              <a:t>noduli</a:t>
            </a:r>
            <a:r>
              <a:rPr lang="en-US" b="1" i="1" dirty="0" smtClean="0"/>
              <a:t> </a:t>
            </a:r>
            <a:r>
              <a:rPr lang="en-US" b="1" i="1" dirty="0" err="1"/>
              <a:t>lymphoidei</a:t>
            </a:r>
            <a:r>
              <a:rPr lang="en-US" b="1" i="1" dirty="0"/>
              <a:t> </a:t>
            </a:r>
            <a:r>
              <a:rPr lang="en-US" b="1" i="1" dirty="0" err="1"/>
              <a:t>solitarii</a:t>
            </a:r>
            <a:r>
              <a:rPr lang="en-US" b="1" i="1" dirty="0"/>
              <a:t>) </a:t>
            </a:r>
            <a:endParaRPr lang="ru-RU" b="1" dirty="0"/>
          </a:p>
        </p:txBody>
      </p:sp>
      <p:pic>
        <p:nvPicPr>
          <p:cNvPr id="19458" name="Picture 2" descr="ÐÐ°ÑÑÐ¸Ð½ÐºÐ¸ Ð¿Ð¾ Ð·Ð°Ð¿ÑÐ¾ÑÑ Ð»Ð¸Ð¼ÑÐ¾Ð¸Ð´Ð½ÑÐµ ÑÐ·ÐµÐ»ÐºÐ¸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04062"/>
            <a:ext cx="3672408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596" y="1772816"/>
            <a:ext cx="5040560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Одинокі </a:t>
            </a:r>
            <a:r>
              <a:rPr lang="uk-UA" dirty="0" err="1"/>
              <a:t>лімфоїдні</a:t>
            </a:r>
            <a:r>
              <a:rPr lang="uk-UA" dirty="0"/>
              <a:t> вузлики мають кулясту або </a:t>
            </a:r>
            <a:r>
              <a:rPr lang="uk-UA" dirty="0" err="1"/>
              <a:t>овоїдну</a:t>
            </a:r>
            <a:r>
              <a:rPr lang="uk-UA" dirty="0"/>
              <a:t> форму діаметром 1,5-2 мм, їхня строма утворена ретикулярними клітинами і волокнами, серед яких розташовані Т і В-лімфоцити. У дитячому і юнацькому віці більшість </a:t>
            </a:r>
            <a:r>
              <a:rPr lang="uk-UA" dirty="0" err="1"/>
              <a:t>лімфоїдних</a:t>
            </a:r>
            <a:r>
              <a:rPr lang="uk-UA" dirty="0"/>
              <a:t> вузликів мають зародковий центр, або </a:t>
            </a:r>
            <a:r>
              <a:rPr lang="uk-UA" i="1" dirty="0"/>
              <a:t>центр розмноження (</a:t>
            </a:r>
            <a:r>
              <a:rPr lang="ru-RU" i="1" dirty="0" err="1"/>
              <a:t>centrum</a:t>
            </a:r>
            <a:r>
              <a:rPr lang="ru-RU" i="1" dirty="0"/>
              <a:t> </a:t>
            </a:r>
            <a:r>
              <a:rPr lang="ru-RU" i="1" dirty="0" err="1"/>
              <a:t>germinativum</a:t>
            </a:r>
            <a:r>
              <a:rPr lang="uk-UA" i="1" dirty="0"/>
              <a:t>)</a:t>
            </a:r>
            <a:r>
              <a:rPr lang="uk-UA" dirty="0"/>
              <a:t>, в яких є багато </a:t>
            </a:r>
            <a:r>
              <a:rPr lang="uk-UA" dirty="0" err="1"/>
              <a:t>лімфобластів</a:t>
            </a:r>
            <a:r>
              <a:rPr lang="uk-UA" dirty="0"/>
              <a:t>, клітин, що </a:t>
            </a:r>
            <a:r>
              <a:rPr lang="uk-UA" dirty="0" err="1"/>
              <a:t>мітотично</a:t>
            </a:r>
            <a:r>
              <a:rPr lang="uk-UA" dirty="0"/>
              <a:t> поділяються, макрофагів і </a:t>
            </a:r>
            <a:r>
              <a:rPr lang="uk-UA" dirty="0" err="1"/>
              <a:t>плазмоцитів</a:t>
            </a:r>
            <a:r>
              <a:rPr lang="uk-UA" dirty="0"/>
              <a:t> (тобто відбувається активний </a:t>
            </a:r>
            <a:r>
              <a:rPr lang="uk-UA" dirty="0" err="1"/>
              <a:t>лімфоцитопоез</a:t>
            </a:r>
            <a:r>
              <a:rPr lang="uk-UA" dirty="0"/>
              <a:t>). Центр розмноження оточений темнішою крайовою, або </a:t>
            </a:r>
            <a:r>
              <a:rPr lang="uk-UA" i="1" dirty="0"/>
              <a:t>плащовою зоною (</a:t>
            </a:r>
            <a:r>
              <a:rPr lang="ru-RU" i="1" dirty="0" err="1"/>
              <a:t>zona</a:t>
            </a:r>
            <a:r>
              <a:rPr lang="ru-RU" i="1" dirty="0"/>
              <a:t> </a:t>
            </a:r>
            <a:r>
              <a:rPr lang="ru-RU" i="1" dirty="0" err="1"/>
              <a:t>marginalis</a:t>
            </a:r>
            <a:r>
              <a:rPr lang="uk-UA" i="1" dirty="0"/>
              <a:t>)</a:t>
            </a:r>
            <a:r>
              <a:rPr lang="uk-UA" dirty="0"/>
              <a:t> із щільно розташованих малих лімфоцитів. Навколо вузликів </a:t>
            </a:r>
            <a:r>
              <a:rPr lang="uk-UA" dirty="0" err="1"/>
              <a:t>гемокапіляри</a:t>
            </a:r>
            <a:r>
              <a:rPr lang="uk-UA" dirty="0"/>
              <a:t> утворюють сітку.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активованих</a:t>
            </a:r>
            <a:r>
              <a:rPr lang="ru-RU" dirty="0"/>
              <a:t> В-</a:t>
            </a:r>
            <a:r>
              <a:rPr lang="ru-RU" dirty="0" err="1"/>
              <a:t>лімфоцитів</a:t>
            </a:r>
            <a:r>
              <a:rPr lang="ru-RU" dirty="0"/>
              <a:t> </a:t>
            </a:r>
            <a:r>
              <a:rPr lang="ru-RU" dirty="0" err="1"/>
              <a:t>мігрує</a:t>
            </a:r>
            <a:r>
              <a:rPr lang="ru-RU" dirty="0"/>
              <a:t> у </a:t>
            </a:r>
            <a:r>
              <a:rPr lang="ru-RU" dirty="0" err="1"/>
              <a:t>кровоносне</a:t>
            </a:r>
            <a:r>
              <a:rPr lang="ru-RU" dirty="0"/>
              <a:t> русло через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закапілярних</a:t>
            </a:r>
            <a:r>
              <a:rPr lang="ru-RU" dirty="0"/>
              <a:t> </a:t>
            </a:r>
            <a:r>
              <a:rPr lang="ru-RU" dirty="0" err="1"/>
              <a:t>венул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– у </a:t>
            </a:r>
            <a:r>
              <a:rPr lang="ru-RU" dirty="0" err="1"/>
              <a:t>тканини</a:t>
            </a:r>
            <a:r>
              <a:rPr lang="ru-RU" dirty="0"/>
              <a:t> органа.</a:t>
            </a:r>
          </a:p>
        </p:txBody>
      </p:sp>
    </p:spTree>
    <p:extLst>
      <p:ext uri="{BB962C8B-B14F-4D97-AF65-F5344CB8AC3E}">
        <p14:creationId xmlns:p14="http://schemas.microsoft.com/office/powerpoint/2010/main" val="9949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vmede.org/sait/content/Anatomija_bili4_t2/8_files/mb4_08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62075"/>
            <a:ext cx="5040560" cy="17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955" y="476672"/>
            <a:ext cx="4211960" cy="1143000"/>
          </a:xfrm>
        </p:spPr>
        <p:txBody>
          <a:bodyPr>
            <a:noAutofit/>
          </a:bodyPr>
          <a:lstStyle/>
          <a:p>
            <a:r>
              <a:rPr lang="ru-RU" sz="3200" b="1" dirty="0" err="1"/>
              <a:t>Лімфоїдні</a:t>
            </a:r>
            <a:r>
              <a:rPr lang="ru-RU" sz="3200" b="1" dirty="0"/>
              <a:t> (</a:t>
            </a:r>
            <a:r>
              <a:rPr lang="ru-RU" sz="3200" b="1" dirty="0" err="1" smtClean="0"/>
              <a:t>Пейєрові</a:t>
            </a:r>
            <a:r>
              <a:rPr lang="ru-RU" sz="3200" b="1" dirty="0" smtClean="0"/>
              <a:t>) </a:t>
            </a:r>
            <a:r>
              <a:rPr lang="ru-RU" sz="3200" b="1" dirty="0"/>
              <a:t>бляшки [</a:t>
            </a:r>
            <a:r>
              <a:rPr lang="en-US" sz="3200" b="1" dirty="0" err="1"/>
              <a:t>noduli</a:t>
            </a:r>
            <a:r>
              <a:rPr lang="en-US" sz="3200" b="1" dirty="0"/>
              <a:t> (</a:t>
            </a:r>
            <a:r>
              <a:rPr lang="en-US" sz="3200" b="1" dirty="0" err="1"/>
              <a:t>folliculi</a:t>
            </a:r>
            <a:r>
              <a:rPr lang="en-US" sz="3200" b="1" dirty="0"/>
              <a:t>) </a:t>
            </a:r>
            <a:r>
              <a:rPr lang="en-US" sz="3200" b="1" dirty="0" err="1"/>
              <a:t>lymphoidei</a:t>
            </a:r>
            <a:r>
              <a:rPr lang="en-US" sz="3200" b="1" dirty="0"/>
              <a:t> </a:t>
            </a:r>
            <a:r>
              <a:rPr lang="en-US" sz="3200" b="1" dirty="0" err="1"/>
              <a:t>aggregati</a:t>
            </a:r>
            <a:r>
              <a:rPr lang="en-US" sz="3200" b="1" dirty="0"/>
              <a:t>]</a:t>
            </a:r>
            <a:endParaRPr lang="ru-RU" sz="3200" b="1" dirty="0"/>
          </a:p>
        </p:txBody>
      </p:sp>
      <p:pic>
        <p:nvPicPr>
          <p:cNvPr id="17410" name="Picture 2" descr="http://vmede.org/sait/content/Anatomija_sapin_2/3_files/mb4_00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8" y="30153"/>
            <a:ext cx="4722424" cy="577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884564"/>
            <a:ext cx="3046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Поодинокі</a:t>
            </a:r>
            <a:r>
              <a:rPr lang="ru-RU" dirty="0"/>
              <a:t> </a:t>
            </a:r>
            <a:r>
              <a:rPr lang="ru-RU" dirty="0" err="1"/>
              <a:t>лімфоїдні</a:t>
            </a:r>
            <a:r>
              <a:rPr lang="ru-RU" dirty="0"/>
              <a:t> </a:t>
            </a:r>
            <a:r>
              <a:rPr lang="ru-RU" dirty="0" err="1"/>
              <a:t>вузлики</a:t>
            </a:r>
            <a:r>
              <a:rPr lang="ru-RU" dirty="0"/>
              <a:t> (1) і </a:t>
            </a:r>
            <a:r>
              <a:rPr lang="ru-RU" dirty="0" err="1"/>
              <a:t>лімфоїдна</a:t>
            </a:r>
            <a:r>
              <a:rPr lang="ru-RU" dirty="0"/>
              <a:t> бляшка (2) в </a:t>
            </a:r>
            <a:r>
              <a:rPr lang="ru-RU" dirty="0" err="1"/>
              <a:t>стінці</a:t>
            </a:r>
            <a:r>
              <a:rPr lang="ru-RU" dirty="0"/>
              <a:t> </a:t>
            </a:r>
            <a:r>
              <a:rPr lang="ru-RU" dirty="0" err="1"/>
              <a:t>тонкої</a:t>
            </a:r>
            <a:r>
              <a:rPr lang="ru-RU" dirty="0"/>
              <a:t> кишки</a:t>
            </a: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80" y="213285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/>
          <a:stretch/>
        </p:blipFill>
        <p:spPr bwMode="auto">
          <a:xfrm>
            <a:off x="0" y="705757"/>
            <a:ext cx="9144000" cy="50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Лімфатичні вузлики червоподібного відростка, </a:t>
            </a:r>
            <a:r>
              <a:rPr lang="ru-RU" b="1" dirty="0" err="1"/>
              <a:t>noduli</a:t>
            </a:r>
            <a:r>
              <a:rPr lang="ru-RU" b="1" dirty="0"/>
              <a:t> </a:t>
            </a:r>
            <a:r>
              <a:rPr lang="ru-RU" b="1" dirty="0" err="1" smtClean="0"/>
              <a:t>lymphаtici</a:t>
            </a:r>
            <a:r>
              <a:rPr lang="ru-RU" b="1" dirty="0" smtClean="0"/>
              <a:t> </a:t>
            </a:r>
            <a:r>
              <a:rPr lang="ru-RU" b="1" dirty="0" err="1" smtClean="0"/>
              <a:t>appendicis</a:t>
            </a:r>
            <a:r>
              <a:rPr lang="ru-RU" b="1" dirty="0" smtClean="0"/>
              <a:t> </a:t>
            </a:r>
            <a:r>
              <a:rPr lang="ru-RU" b="1" dirty="0" err="1"/>
              <a:t>vermiformis</a:t>
            </a:r>
            <a:endParaRPr lang="ru-RU" b="1" dirty="0"/>
          </a:p>
        </p:txBody>
      </p:sp>
      <p:pic>
        <p:nvPicPr>
          <p:cNvPr id="3" name="Picture 4" descr="ÐÐ°ÑÑÐ¸Ð½ÐºÐ¸ Ð¿Ð¾ Ð·Ð°Ð¿ÑÐ¾ÑÑ Ð»Ð¸Ð¼ÑÐ¾Ð¸Ð´Ð½ÑÐµ ÑÐ·ÐµÐ»ÐºÐ¸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9" y="1988840"/>
            <a:ext cx="61206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34" y="3795687"/>
            <a:ext cx="35623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2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" y="274638"/>
            <a:ext cx="9141475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Ц</a:t>
            </a:r>
            <a:r>
              <a:rPr lang="ru-RU" b="1" dirty="0" err="1" smtClean="0"/>
              <a:t>ентральні</a:t>
            </a:r>
            <a:r>
              <a:rPr lang="ru-RU" b="1" dirty="0" smtClean="0"/>
              <a:t> </a:t>
            </a:r>
            <a:r>
              <a:rPr lang="uk-UA" b="1" dirty="0" smtClean="0"/>
              <a:t>органи </a:t>
            </a:r>
            <a:r>
              <a:rPr lang="uk-UA" b="1" dirty="0"/>
              <a:t>кровотворення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та </a:t>
            </a:r>
            <a:r>
              <a:rPr lang="uk-UA" b="1" dirty="0"/>
              <a:t>імунної системи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ºÑÑÑÐºÐ¾Ð²Ð¸Ð¹ Ð¼Ð¾Ð·Ð¾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/>
          <a:stretch/>
        </p:blipFill>
        <p:spPr bwMode="auto">
          <a:xfrm>
            <a:off x="2525" y="1556793"/>
            <a:ext cx="914147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5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Кістковий</a:t>
            </a:r>
            <a:r>
              <a:rPr lang="ru-RU" b="1" dirty="0"/>
              <a:t> </a:t>
            </a:r>
            <a:r>
              <a:rPr lang="ru-RU" b="1" dirty="0" err="1"/>
              <a:t>мозок</a:t>
            </a:r>
            <a:r>
              <a:rPr lang="ru-RU" b="1" dirty="0"/>
              <a:t> (</a:t>
            </a:r>
            <a:r>
              <a:rPr lang="en-US" b="1" dirty="0"/>
              <a:t>medulla </a:t>
            </a:r>
            <a:r>
              <a:rPr lang="en-US" b="1" dirty="0" err="1"/>
              <a:t>ossium</a:t>
            </a:r>
            <a:r>
              <a:rPr lang="en-US" b="1" dirty="0"/>
              <a:t>) </a:t>
            </a:r>
            <a:endParaRPr lang="ru-RU" b="1" dirty="0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b="5647"/>
          <a:stretch/>
        </p:blipFill>
        <p:spPr bwMode="auto">
          <a:xfrm>
            <a:off x="22725" y="1868664"/>
            <a:ext cx="5053331" cy="44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1340768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Червоний кістковий мозок (</a:t>
            </a:r>
            <a:r>
              <a:rPr lang="uk-UA" b="1" dirty="0" err="1"/>
              <a:t>medulla</a:t>
            </a:r>
            <a:r>
              <a:rPr lang="uk-UA" b="1" dirty="0"/>
              <a:t> </a:t>
            </a:r>
            <a:r>
              <a:rPr lang="uk-UA" b="1" dirty="0" err="1"/>
              <a:t>ossium</a:t>
            </a:r>
            <a:r>
              <a:rPr lang="uk-UA" b="1" dirty="0"/>
              <a:t> </a:t>
            </a:r>
            <a:r>
              <a:rPr lang="uk-UA" b="1" dirty="0" err="1"/>
              <a:t>rubra</a:t>
            </a:r>
            <a:r>
              <a:rPr lang="uk-UA" b="1" dirty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710100"/>
            <a:ext cx="349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складається з </a:t>
            </a:r>
            <a:r>
              <a:rPr lang="uk-UA" dirty="0"/>
              <a:t>мієлоїдної тканини, що включає ретикулярну тканину і </a:t>
            </a:r>
            <a:r>
              <a:rPr lang="uk-UA" dirty="0" err="1"/>
              <a:t>гемопоетичні</a:t>
            </a:r>
            <a:r>
              <a:rPr lang="uk-UA" dirty="0"/>
              <a:t> </a:t>
            </a:r>
            <a:r>
              <a:rPr lang="uk-UA" dirty="0" smtClean="0"/>
              <a:t>елементи.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924944"/>
            <a:ext cx="35396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В-</a:t>
            </a:r>
            <a:r>
              <a:rPr lang="ru-RU" u="sng" dirty="0" err="1"/>
              <a:t>лімфоцити</a:t>
            </a:r>
            <a:r>
              <a:rPr lang="ru-RU" dirty="0"/>
              <a:t> є </a:t>
            </a:r>
            <a:r>
              <a:rPr lang="ru-RU" dirty="0" err="1"/>
              <a:t>попередниками</a:t>
            </a:r>
            <a:r>
              <a:rPr lang="ru-RU" dirty="0"/>
              <a:t> </a:t>
            </a:r>
            <a:r>
              <a:rPr lang="ru-RU" dirty="0" err="1" smtClean="0"/>
              <a:t>антитілоутворюючих</a:t>
            </a:r>
            <a:r>
              <a:rPr lang="ru-RU" dirty="0" smtClean="0"/>
              <a:t> </a:t>
            </a:r>
            <a:r>
              <a:rPr lang="ru-RU" dirty="0" err="1"/>
              <a:t>клітин</a:t>
            </a:r>
            <a:r>
              <a:rPr lang="ru-RU" dirty="0"/>
              <a:t> - </a:t>
            </a:r>
            <a:r>
              <a:rPr lang="ru-RU" dirty="0" err="1"/>
              <a:t>плазмоцитів</a:t>
            </a:r>
            <a:r>
              <a:rPr lang="ru-RU" dirty="0"/>
              <a:t> і </a:t>
            </a:r>
            <a:r>
              <a:rPr lang="ru-RU" dirty="0" err="1"/>
              <a:t>лімфоцитів</a:t>
            </a:r>
            <a:r>
              <a:rPr lang="ru-RU" dirty="0"/>
              <a:t> з </a:t>
            </a:r>
            <a:r>
              <a:rPr lang="ru-RU" dirty="0" err="1"/>
              <a:t>підвищеною</a:t>
            </a:r>
            <a:r>
              <a:rPr lang="ru-RU" dirty="0"/>
              <a:t> </a:t>
            </a:r>
            <a:r>
              <a:rPr lang="ru-RU" dirty="0" err="1"/>
              <a:t>активністю</a:t>
            </a:r>
            <a:r>
              <a:rPr lang="ru-RU" dirty="0"/>
              <a:t>. Вони </a:t>
            </a:r>
            <a:r>
              <a:rPr lang="ru-RU" dirty="0" err="1"/>
              <a:t>надходять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бурсазалежні</a:t>
            </a:r>
            <a:r>
              <a:rPr lang="ru-RU" dirty="0" smtClean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лімфатичних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 (</a:t>
            </a:r>
            <a:r>
              <a:rPr lang="ru-RU" dirty="0" err="1"/>
              <a:t>лімфоїдні</a:t>
            </a:r>
            <a:r>
              <a:rPr lang="ru-RU" dirty="0"/>
              <a:t> </a:t>
            </a:r>
            <a:r>
              <a:rPr lang="ru-RU" dirty="0" err="1"/>
              <a:t>вузлики</a:t>
            </a:r>
            <a:r>
              <a:rPr lang="ru-RU" dirty="0"/>
              <a:t>, </a:t>
            </a:r>
            <a:r>
              <a:rPr lang="ru-RU" dirty="0" err="1" smtClean="0"/>
              <a:t>мозкові</a:t>
            </a:r>
            <a:r>
              <a:rPr lang="ru-RU" dirty="0" smtClean="0"/>
              <a:t> </a:t>
            </a:r>
            <a:r>
              <a:rPr lang="ru-RU" dirty="0" err="1"/>
              <a:t>тяжі</a:t>
            </a:r>
            <a:r>
              <a:rPr lang="ru-RU" dirty="0"/>
              <a:t>) і </a:t>
            </a:r>
            <a:r>
              <a:rPr lang="ru-RU" dirty="0" err="1"/>
              <a:t>селезінки</a:t>
            </a:r>
            <a:r>
              <a:rPr lang="ru-RU" dirty="0"/>
              <a:t> (</a:t>
            </a:r>
            <a:r>
              <a:rPr lang="ru-RU" dirty="0" err="1"/>
              <a:t>лімфоїдні</a:t>
            </a:r>
            <a:r>
              <a:rPr lang="ru-RU" dirty="0"/>
              <a:t> </a:t>
            </a:r>
            <a:r>
              <a:rPr lang="ru-RU" dirty="0" err="1"/>
              <a:t>вузлики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періартеріальної</a:t>
            </a:r>
            <a:r>
              <a:rPr lang="ru-RU" dirty="0" smtClean="0"/>
              <a:t> </a:t>
            </a:r>
            <a:r>
              <a:rPr lang="ru-RU" dirty="0" err="1"/>
              <a:t>частини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В-</a:t>
            </a:r>
            <a:r>
              <a:rPr lang="ru-RU" dirty="0" err="1" smtClean="0"/>
              <a:t>лімфоцити</a:t>
            </a:r>
            <a:r>
              <a:rPr lang="ru-RU" dirty="0" smtClean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гуморального </a:t>
            </a:r>
            <a:r>
              <a:rPr lang="ru-RU" dirty="0" err="1" smtClean="0"/>
              <a:t>імунітету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50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624"/>
            <a:ext cx="5364087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08" y="2924944"/>
            <a:ext cx="391009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4624"/>
            <a:ext cx="3779912" cy="256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6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9403" y="254822"/>
            <a:ext cx="41148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Будова </a:t>
            </a:r>
            <a:r>
              <a:rPr lang="ru-RU" sz="3200" b="1" dirty="0" err="1"/>
              <a:t>червоного</a:t>
            </a:r>
            <a:r>
              <a:rPr lang="ru-RU" sz="3200" b="1" dirty="0"/>
              <a:t> </a:t>
            </a:r>
            <a:r>
              <a:rPr lang="ru-RU" sz="3200" b="1" dirty="0" err="1"/>
              <a:t>кісткового</a:t>
            </a:r>
            <a:r>
              <a:rPr lang="ru-RU" sz="3200" b="1" dirty="0"/>
              <a:t> </a:t>
            </a:r>
            <a:r>
              <a:rPr lang="ru-RU" sz="3200" b="1" dirty="0" err="1"/>
              <a:t>мозку</a:t>
            </a:r>
            <a:r>
              <a:rPr lang="ru-RU" sz="3200" b="1" dirty="0"/>
              <a:t>: </a:t>
            </a:r>
          </a:p>
        </p:txBody>
      </p:sp>
      <p:pic>
        <p:nvPicPr>
          <p:cNvPr id="2050" name="Picture 2" descr="http://vmede.org/sait/content/Anatomija_sapin_2/3_files/mb4_0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4824536" cy="634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1412776"/>
            <a:ext cx="3419092" cy="22467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1 </a:t>
            </a:r>
            <a:r>
              <a:rPr lang="ru-RU" sz="2000" dirty="0"/>
              <a:t>- </a:t>
            </a:r>
            <a:r>
              <a:rPr lang="ru-RU" sz="2000" dirty="0" err="1" smtClean="0"/>
              <a:t>синусоїдний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кровоносний</a:t>
            </a:r>
            <a:r>
              <a:rPr lang="ru-RU" sz="2000" dirty="0" smtClean="0"/>
              <a:t> </a:t>
            </a:r>
            <a:r>
              <a:rPr lang="ru-RU" sz="2000" dirty="0" err="1"/>
              <a:t>капіляр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smtClean="0"/>
              <a:t>2 </a:t>
            </a:r>
            <a:r>
              <a:rPr lang="ru-RU" sz="2000" dirty="0"/>
              <a:t>- </a:t>
            </a:r>
            <a:r>
              <a:rPr lang="ru-RU" sz="2000" dirty="0" err="1"/>
              <a:t>клітини</a:t>
            </a:r>
            <a:r>
              <a:rPr lang="ru-RU" sz="2000" dirty="0"/>
              <a:t> </a:t>
            </a:r>
            <a:r>
              <a:rPr lang="ru-RU" sz="2000" dirty="0" err="1"/>
              <a:t>еритропоезу</a:t>
            </a:r>
            <a:r>
              <a:rPr lang="ru-RU" sz="2000" dirty="0"/>
              <a:t> і </a:t>
            </a:r>
            <a:r>
              <a:rPr lang="ru-RU" sz="2000" dirty="0" err="1" smtClean="0"/>
              <a:t>лейкоцитопоеза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стадіях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smtClean="0"/>
              <a:t>3 </a:t>
            </a:r>
            <a:r>
              <a:rPr lang="ru-RU" sz="2000" dirty="0"/>
              <a:t>- </a:t>
            </a:r>
            <a:r>
              <a:rPr lang="ru-RU" sz="2000" dirty="0" err="1"/>
              <a:t>мегакаріоцити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smtClean="0"/>
              <a:t>4 </a:t>
            </a:r>
            <a:r>
              <a:rPr lang="ru-RU" sz="2000" dirty="0"/>
              <a:t>- </a:t>
            </a:r>
            <a:r>
              <a:rPr lang="ru-RU" sz="2000" dirty="0" err="1"/>
              <a:t>кісткова</a:t>
            </a:r>
            <a:r>
              <a:rPr lang="ru-RU" sz="2000" dirty="0"/>
              <a:t> перекладина</a:t>
            </a:r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52850"/>
            <a:ext cx="4648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4096"/>
          </a:xfrm>
        </p:spPr>
        <p:txBody>
          <a:bodyPr/>
          <a:lstStyle/>
          <a:p>
            <a:r>
              <a:rPr lang="ru-RU" b="1" dirty="0"/>
              <a:t>Тимус (</a:t>
            </a:r>
            <a:r>
              <a:rPr lang="en-US" b="1" dirty="0"/>
              <a:t>thymus)</a:t>
            </a:r>
            <a:endParaRPr lang="ru-RU" b="1" dirty="0"/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395536" y="950040"/>
            <a:ext cx="5400600" cy="5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8195"/>
            <a:ext cx="40957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865668"/>
            <a:ext cx="288032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82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1314</Words>
  <Application>Microsoft Office PowerPoint</Application>
  <PresentationFormat>Экран (4:3)</PresentationFormat>
  <Paragraphs>85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Анатомія органів кровотворення та імунної системи</vt:lpstr>
      <vt:lpstr>Органи кровотворення та імунної системи</vt:lpstr>
      <vt:lpstr>Схема розташування первинних (центральних) і вторинних (периферичних) органів імунної системи у людини</vt:lpstr>
      <vt:lpstr>Презентация PowerPoint</vt:lpstr>
      <vt:lpstr>Центральні органи кровотворення  та імунної системи</vt:lpstr>
      <vt:lpstr>Кістковий мозок (medulla ossium) </vt:lpstr>
      <vt:lpstr>Презентация PowerPoint</vt:lpstr>
      <vt:lpstr>Будова червоного кісткового мозку: </vt:lpstr>
      <vt:lpstr>Тимус (thymus)</vt:lpstr>
      <vt:lpstr>Топографія тимусу</vt:lpstr>
      <vt:lpstr>Будова загруднинної залози </vt:lpstr>
      <vt:lpstr>Мікроскопічна будова тимуса</vt:lpstr>
      <vt:lpstr>Часточка тимуса, будова і кровопостачання (схема)</vt:lpstr>
      <vt:lpstr>Лімфатичні вузли (nodi lymphiatici)</vt:lpstr>
      <vt:lpstr>Презентация PowerPoint</vt:lpstr>
      <vt:lpstr>Будова лімфатичного вузла</vt:lpstr>
      <vt:lpstr>Презентация PowerPoint</vt:lpstr>
      <vt:lpstr>Презентация PowerPoint</vt:lpstr>
      <vt:lpstr>Презентация PowerPoint</vt:lpstr>
      <vt:lpstr>Селезінка (lien)</vt:lpstr>
      <vt:lpstr>Презентация PowerPoint</vt:lpstr>
      <vt:lpstr>Презентация PowerPoint</vt:lpstr>
      <vt:lpstr>Презентация PowerPoint</vt:lpstr>
      <vt:lpstr>Лімфоїдні утворення селезінки і їх взаємовідношення з кровоносними судинами (схема): </vt:lpstr>
      <vt:lpstr>Будова і кровообіг селезінки (схема)</vt:lpstr>
      <vt:lpstr>Презентация PowerPoint</vt:lpstr>
      <vt:lpstr>Лімфатичне кільце глотки (anulus lymphoideus pharyngis) – кільце Пирогова – Вальдейєра</vt:lpstr>
      <vt:lpstr>Язиковий мигдалик, tonsilla lingualis</vt:lpstr>
      <vt:lpstr>Глоткове лімфоїдне кільце</vt:lpstr>
      <vt:lpstr>Будова піднебінного мигдалика</vt:lpstr>
      <vt:lpstr>Глотковий (аденоідний) мигдалик, tonsilla pharyngealis </vt:lpstr>
      <vt:lpstr>Поодинокі лімфоїдні вузлики( noduli lymphoidei solitarii) </vt:lpstr>
      <vt:lpstr>Лімфоїдні (Пейєрові) бляшки [noduli (folliculi) lymphoidei aggregati]</vt:lpstr>
      <vt:lpstr>Презентация PowerPoint</vt:lpstr>
      <vt:lpstr>Лімфатичні вузлики червоподібного відростка, noduli lymphаtici appendicis vermiformis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Лімфатична система, systema lymphaticum</dc:title>
  <dc:creator>Tanya</dc:creator>
  <cp:lastModifiedBy>Tanya</cp:lastModifiedBy>
  <cp:revision>79</cp:revision>
  <dcterms:created xsi:type="dcterms:W3CDTF">2018-04-15T21:25:40Z</dcterms:created>
  <dcterms:modified xsi:type="dcterms:W3CDTF">2020-04-04T00:10:44Z</dcterms:modified>
</cp:coreProperties>
</file>